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657" r:id="rId2"/>
    <p:sldId id="741" r:id="rId3"/>
    <p:sldId id="742" r:id="rId4"/>
    <p:sldId id="594" r:id="rId5"/>
    <p:sldId id="701" r:id="rId6"/>
    <p:sldId id="709" r:id="rId7"/>
    <p:sldId id="674" r:id="rId8"/>
    <p:sldId id="710" r:id="rId9"/>
    <p:sldId id="711" r:id="rId10"/>
    <p:sldId id="712" r:id="rId11"/>
    <p:sldId id="743" r:id="rId12"/>
    <p:sldId id="714" r:id="rId13"/>
    <p:sldId id="744" r:id="rId14"/>
    <p:sldId id="745" r:id="rId15"/>
    <p:sldId id="746" r:id="rId16"/>
    <p:sldId id="747" r:id="rId17"/>
    <p:sldId id="750" r:id="rId18"/>
    <p:sldId id="751" r:id="rId19"/>
    <p:sldId id="723" r:id="rId20"/>
    <p:sldId id="724" r:id="rId21"/>
    <p:sldId id="749" r:id="rId22"/>
    <p:sldId id="752" r:id="rId23"/>
    <p:sldId id="754" r:id="rId24"/>
    <p:sldId id="755" r:id="rId25"/>
    <p:sldId id="764" r:id="rId26"/>
    <p:sldId id="761" r:id="rId27"/>
    <p:sldId id="762" r:id="rId28"/>
    <p:sldId id="765" r:id="rId29"/>
    <p:sldId id="766" r:id="rId30"/>
    <p:sldId id="767" r:id="rId31"/>
    <p:sldId id="771" r:id="rId32"/>
    <p:sldId id="770" r:id="rId33"/>
    <p:sldId id="776" r:id="rId34"/>
    <p:sldId id="769" r:id="rId35"/>
    <p:sldId id="775" r:id="rId36"/>
    <p:sldId id="778" r:id="rId37"/>
    <p:sldId id="739" r:id="rId38"/>
    <p:sldId id="779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54E338C-C435-5441-9C20-4301BE15ECA7}">
          <p14:sldIdLst>
            <p14:sldId id="657"/>
            <p14:sldId id="741"/>
            <p14:sldId id="742"/>
            <p14:sldId id="594"/>
            <p14:sldId id="701"/>
            <p14:sldId id="709"/>
            <p14:sldId id="674"/>
            <p14:sldId id="710"/>
            <p14:sldId id="711"/>
            <p14:sldId id="712"/>
            <p14:sldId id="743"/>
            <p14:sldId id="714"/>
            <p14:sldId id="744"/>
            <p14:sldId id="745"/>
            <p14:sldId id="746"/>
            <p14:sldId id="747"/>
            <p14:sldId id="750"/>
            <p14:sldId id="751"/>
            <p14:sldId id="723"/>
            <p14:sldId id="724"/>
            <p14:sldId id="749"/>
            <p14:sldId id="752"/>
            <p14:sldId id="754"/>
            <p14:sldId id="755"/>
            <p14:sldId id="764"/>
            <p14:sldId id="761"/>
            <p14:sldId id="762"/>
            <p14:sldId id="765"/>
            <p14:sldId id="766"/>
            <p14:sldId id="767"/>
            <p14:sldId id="771"/>
            <p14:sldId id="770"/>
            <p14:sldId id="776"/>
            <p14:sldId id="769"/>
            <p14:sldId id="775"/>
            <p14:sldId id="778"/>
            <p14:sldId id="739"/>
            <p14:sldId id="7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DDB57"/>
    <a:srgbClr val="79C575"/>
    <a:srgbClr val="FFF8B9"/>
    <a:srgbClr val="F6F977"/>
    <a:srgbClr val="FF8000"/>
    <a:srgbClr val="009933"/>
    <a:srgbClr val="8FFFC2"/>
    <a:srgbClr val="CC66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92751" autoAdjust="0"/>
  </p:normalViewPr>
  <p:slideViewPr>
    <p:cSldViewPr>
      <p:cViewPr>
        <p:scale>
          <a:sx n="126" d="100"/>
          <a:sy n="126" d="100"/>
        </p:scale>
        <p:origin x="60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7BA5F-1242-3141-8BA7-17A2D61D4462}" type="datetime1">
              <a:rPr lang="en-US" smtClean="0"/>
              <a:t>8/26/21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E74DC-1C3E-5C4A-B116-F0F50FCE1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23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/>
            </a:lvl1pPr>
          </a:lstStyle>
          <a:p>
            <a:pPr>
              <a:defRPr/>
            </a:pPr>
            <a:fld id="{48AB8F3D-7B4F-8246-9EED-9E35218CA5CB}" type="datetime1">
              <a:rPr lang="en-US" smtClean="0"/>
              <a:t>8/26/21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 smtClean="0"/>
            </a:lvl1pPr>
          </a:lstStyle>
          <a:p>
            <a:pPr>
              <a:defRPr/>
            </a:pPr>
            <a:fld id="{2D325FAF-DBF3-4683-97FF-B75D93DED30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3351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fontAlgn="base">
              <a:spcBef>
                <a:spcPct val="30000"/>
              </a:spcBef>
              <a:spcAft>
                <a:spcPct val="0"/>
              </a:spcAft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6825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18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9882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6832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288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8810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566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1840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1359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4087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672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4760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2666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0446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7137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1212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1392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1022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424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4782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8658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885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776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5083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150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254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1576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59798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9622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26691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17605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033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682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717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178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682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3972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5FAF-DBF3-4683-97FF-B75D93DED30F}" type="slidenum">
              <a:rPr lang="he-IL" smtClean="0"/>
              <a:pPr>
                <a:defRPr/>
              </a:pPr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913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15661-FDF4-4FE5-8E5B-4D1BAB47D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7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5AD8-AD39-4B48-BF8B-8220040F2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7832-FFBD-436B-ADBF-DFA8B8DF5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C026D-FF51-4EB8-AA93-F187EEBC4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CCA6-EFEE-401A-AB9D-3818E5FA6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33E5-F70A-416E-980B-DE5136545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6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CEF32-5EFF-4A28-BE49-1C0AA0F75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2562C-B1BA-44A0-9791-BD38A3BD9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1089E-66A2-4CAA-A50C-6DC025821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7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8B051-4070-4846-8028-341FFBC1B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8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F87CB-C857-4883-95A3-0B2A6AF8B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0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8AA463-D82B-4CE4-90AE-D80EA426A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10.png"/><Relationship Id="rId5" Type="http://schemas.openxmlformats.org/officeDocument/2006/relationships/image" Target="../media/image40.png"/><Relationship Id="rId6" Type="http://schemas.openxmlformats.org/officeDocument/2006/relationships/image" Target="../media/image410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310.png"/><Relationship Id="rId5" Type="http://schemas.openxmlformats.org/officeDocument/2006/relationships/image" Target="../media/image44.png"/><Relationship Id="rId6" Type="http://schemas.openxmlformats.org/officeDocument/2006/relationships/image" Target="../media/image510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4.png"/><Relationship Id="rId12" Type="http://schemas.openxmlformats.org/officeDocument/2006/relationships/image" Target="../media/image75.png"/><Relationship Id="rId13" Type="http://schemas.openxmlformats.org/officeDocument/2006/relationships/image" Target="../media/image50.png"/><Relationship Id="rId14" Type="http://schemas.openxmlformats.org/officeDocument/2006/relationships/image" Target="../media/image6.png"/><Relationship Id="rId15" Type="http://schemas.openxmlformats.org/officeDocument/2006/relationships/image" Target="../media/image52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2" Type="http://schemas.openxmlformats.org/officeDocument/2006/relationships/image" Target="../media/image75.png"/><Relationship Id="rId13" Type="http://schemas.openxmlformats.org/officeDocument/2006/relationships/image" Target="../media/image50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4.png"/><Relationship Id="rId14" Type="http://schemas.openxmlformats.org/officeDocument/2006/relationships/image" Target="../media/image75.png"/><Relationship Id="rId15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20" Type="http://schemas.openxmlformats.org/officeDocument/2006/relationships/image" Target="../media/image82.png"/><Relationship Id="rId21" Type="http://schemas.openxmlformats.org/officeDocument/2006/relationships/image" Target="../media/image4.png"/><Relationship Id="rId22" Type="http://schemas.openxmlformats.org/officeDocument/2006/relationships/image" Target="../media/image75.png"/><Relationship Id="rId23" Type="http://schemas.openxmlformats.org/officeDocument/2006/relationships/image" Target="../media/image50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4" Type="http://schemas.openxmlformats.org/officeDocument/2006/relationships/image" Target="../media/image78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9.png"/><Relationship Id="rId18" Type="http://schemas.openxmlformats.org/officeDocument/2006/relationships/image" Target="../media/image81.png"/><Relationship Id="rId19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74.png"/><Relationship Id="rId21" Type="http://schemas.openxmlformats.org/officeDocument/2006/relationships/image" Target="../media/image89.png"/><Relationship Id="rId22" Type="http://schemas.openxmlformats.org/officeDocument/2006/relationships/image" Target="../media/image94.png"/><Relationship Id="rId23" Type="http://schemas.openxmlformats.org/officeDocument/2006/relationships/image" Target="../media/image95.png"/><Relationship Id="rId24" Type="http://schemas.openxmlformats.org/officeDocument/2006/relationships/image" Target="../media/image96.png"/><Relationship Id="rId25" Type="http://schemas.openxmlformats.org/officeDocument/2006/relationships/image" Target="../media/image33.png"/><Relationship Id="rId26" Type="http://schemas.openxmlformats.org/officeDocument/2006/relationships/image" Target="../media/image91.png"/><Relationship Id="rId27" Type="http://schemas.openxmlformats.org/officeDocument/2006/relationships/image" Target="../media/image69.png"/><Relationship Id="rId28" Type="http://schemas.openxmlformats.org/officeDocument/2006/relationships/image" Target="../media/image4.png"/><Relationship Id="rId29" Type="http://schemas.openxmlformats.org/officeDocument/2006/relationships/image" Target="../media/image75.png"/><Relationship Id="rId30" Type="http://schemas.openxmlformats.org/officeDocument/2006/relationships/image" Target="../media/image50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10.png"/><Relationship Id="rId14" Type="http://schemas.openxmlformats.org/officeDocument/2006/relationships/image" Target="../media/image12.png"/><Relationship Id="rId15" Type="http://schemas.openxmlformats.org/officeDocument/2006/relationships/image" Target="../media/image90.png"/><Relationship Id="rId16" Type="http://schemas.openxmlformats.org/officeDocument/2006/relationships/image" Target="../media/image15.png"/><Relationship Id="rId17" Type="http://schemas.openxmlformats.org/officeDocument/2006/relationships/image" Target="../media/image21.png"/><Relationship Id="rId18" Type="http://schemas.openxmlformats.org/officeDocument/2006/relationships/image" Target="../media/image84.png"/><Relationship Id="rId19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6.png"/><Relationship Id="rId4" Type="http://schemas.openxmlformats.org/officeDocument/2006/relationships/image" Target="../media/image8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70.png"/><Relationship Id="rId8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png"/><Relationship Id="rId20" Type="http://schemas.openxmlformats.org/officeDocument/2006/relationships/image" Target="../media/image106.png"/><Relationship Id="rId21" Type="http://schemas.openxmlformats.org/officeDocument/2006/relationships/image" Target="../media/image1060.png"/><Relationship Id="rId22" Type="http://schemas.openxmlformats.org/officeDocument/2006/relationships/image" Target="../media/image107.png"/><Relationship Id="rId23" Type="http://schemas.openxmlformats.org/officeDocument/2006/relationships/image" Target="../media/image4.png"/><Relationship Id="rId24" Type="http://schemas.openxmlformats.org/officeDocument/2006/relationships/image" Target="../media/image75.png"/><Relationship Id="rId25" Type="http://schemas.openxmlformats.org/officeDocument/2006/relationships/image" Target="../media/image50.png"/><Relationship Id="rId10" Type="http://schemas.openxmlformats.org/officeDocument/2006/relationships/image" Target="../media/image87.png"/><Relationship Id="rId11" Type="http://schemas.openxmlformats.org/officeDocument/2006/relationships/image" Target="../media/image99.png"/><Relationship Id="rId12" Type="http://schemas.openxmlformats.org/officeDocument/2006/relationships/image" Target="../media/image90.png"/><Relationship Id="rId13" Type="http://schemas.openxmlformats.org/officeDocument/2006/relationships/image" Target="../media/image89.png"/><Relationship Id="rId14" Type="http://schemas.openxmlformats.org/officeDocument/2006/relationships/image" Target="../media/image100.png"/><Relationship Id="rId15" Type="http://schemas.openxmlformats.org/officeDocument/2006/relationships/image" Target="../media/image101.png"/><Relationship Id="rId16" Type="http://schemas.openxmlformats.org/officeDocument/2006/relationships/image" Target="../media/image102.png"/><Relationship Id="rId17" Type="http://schemas.openxmlformats.org/officeDocument/2006/relationships/image" Target="../media/image103.png"/><Relationship Id="rId18" Type="http://schemas.openxmlformats.org/officeDocument/2006/relationships/image" Target="../media/image104.png"/><Relationship Id="rId19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6.png"/><Relationship Id="rId4" Type="http://schemas.openxmlformats.org/officeDocument/2006/relationships/image" Target="../media/image70.png"/><Relationship Id="rId5" Type="http://schemas.openxmlformats.org/officeDocument/2006/relationships/image" Target="../media/image57.png"/><Relationship Id="rId6" Type="http://schemas.openxmlformats.org/officeDocument/2006/relationships/image" Target="../media/image98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4" Type="http://schemas.openxmlformats.org/officeDocument/2006/relationships/image" Target="../media/image610.png"/><Relationship Id="rId5" Type="http://schemas.openxmlformats.org/officeDocument/2006/relationships/image" Target="../media/image710.png"/><Relationship Id="rId6" Type="http://schemas.openxmlformats.org/officeDocument/2006/relationships/image" Target="../media/image39.png"/><Relationship Id="rId7" Type="http://schemas.openxmlformats.org/officeDocument/2006/relationships/image" Target="../media/image114.png"/><Relationship Id="rId8" Type="http://schemas.openxmlformats.org/officeDocument/2006/relationships/image" Target="../media/image4.png"/><Relationship Id="rId12" Type="http://schemas.openxmlformats.org/officeDocument/2006/relationships/image" Target="../media/image75.png"/><Relationship Id="rId13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4" Type="http://schemas.openxmlformats.org/officeDocument/2006/relationships/image" Target="../media/image890.png"/><Relationship Id="rId5" Type="http://schemas.openxmlformats.org/officeDocument/2006/relationships/image" Target="../media/image900.png"/><Relationship Id="rId6" Type="http://schemas.openxmlformats.org/officeDocument/2006/relationships/image" Target="../media/image910.png"/><Relationship Id="rId7" Type="http://schemas.openxmlformats.org/officeDocument/2006/relationships/image" Target="../media/image920.png"/><Relationship Id="rId8" Type="http://schemas.openxmlformats.org/officeDocument/2006/relationships/image" Target="../media/image9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75.png"/><Relationship Id="rId13" Type="http://schemas.openxmlformats.org/officeDocument/2006/relationships/image" Target="../media/image10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40.png"/><Relationship Id="rId4" Type="http://schemas.openxmlformats.org/officeDocument/2006/relationships/image" Target="../media/image950.png"/><Relationship Id="rId5" Type="http://schemas.openxmlformats.org/officeDocument/2006/relationships/image" Target="../media/image1090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990.png"/><Relationship Id="rId9" Type="http://schemas.openxmlformats.org/officeDocument/2006/relationships/image" Target="../media/image1000.png"/><Relationship Id="rId10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image" Target="../media/image92.png"/><Relationship Id="rId5" Type="http://schemas.openxmlformats.org/officeDocument/2006/relationships/image" Target="../media/image40.png"/><Relationship Id="rId6" Type="http://schemas.openxmlformats.org/officeDocument/2006/relationships/image" Target="../media/image410.png"/><Relationship Id="rId7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4" Type="http://schemas.openxmlformats.org/officeDocument/2006/relationships/image" Target="../media/image1212.png"/><Relationship Id="rId17" Type="http://schemas.openxmlformats.org/officeDocument/2006/relationships/image" Target="../media/image390.png"/><Relationship Id="rId18" Type="http://schemas.openxmlformats.org/officeDocument/2006/relationships/image" Target="../media/image4.png"/><Relationship Id="rId8" Type="http://schemas.openxmlformats.org/officeDocument/2006/relationships/image" Target="../media/image72.png"/><Relationship Id="rId12" Type="http://schemas.openxmlformats.org/officeDocument/2006/relationships/image" Target="../media/image75.png"/><Relationship Id="rId13" Type="http://schemas.openxmlformats.org/officeDocument/2006/relationships/image" Target="../media/image50.png"/><Relationship Id="rId15" Type="http://schemas.openxmlformats.org/officeDocument/2006/relationships/image" Target="../media/image118.png"/><Relationship Id="rId16" Type="http://schemas.openxmlformats.org/officeDocument/2006/relationships/image" Target="../media/image12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12" Type="http://schemas.openxmlformats.org/officeDocument/2006/relationships/image" Target="../media/image75.png"/><Relationship Id="rId13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4" Type="http://schemas.openxmlformats.org/officeDocument/2006/relationships/image" Target="../media/image610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4.png"/><Relationship Id="rId8" Type="http://schemas.openxmlformats.org/officeDocument/2006/relationships/image" Target="../media/image4.png"/><Relationship Id="rId12" Type="http://schemas.openxmlformats.org/officeDocument/2006/relationships/image" Target="../media/image75.png"/><Relationship Id="rId13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4" Type="http://schemas.openxmlformats.org/officeDocument/2006/relationships/image" Target="../media/image127.png"/><Relationship Id="rId5" Type="http://schemas.openxmlformats.org/officeDocument/2006/relationships/image" Target="../media/image900.png"/><Relationship Id="rId6" Type="http://schemas.openxmlformats.org/officeDocument/2006/relationships/image" Target="../media/image910.png"/><Relationship Id="rId7" Type="http://schemas.openxmlformats.org/officeDocument/2006/relationships/image" Target="../media/image128.png"/><Relationship Id="rId8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8.png"/><Relationship Id="rId28" Type="http://schemas.openxmlformats.org/officeDocument/2006/relationships/image" Target="../media/image125.png"/><Relationship Id="rId29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9.png"/><Relationship Id="rId4" Type="http://schemas.openxmlformats.org/officeDocument/2006/relationships/image" Target="../media/image121.png"/><Relationship Id="rId5" Type="http://schemas.openxmlformats.org/officeDocument/2006/relationships/image" Target="../media/image1510.png"/><Relationship Id="rId6" Type="http://schemas.openxmlformats.org/officeDocument/2006/relationships/image" Target="../media/image51.png"/><Relationship Id="rId7" Type="http://schemas.openxmlformats.org/officeDocument/2006/relationships/image" Target="../media/image134.png"/><Relationship Id="rId8" Type="http://schemas.openxmlformats.org/officeDocument/2006/relationships/image" Target="../media/image123.png"/><Relationship Id="rId9" Type="http://schemas.openxmlformats.org/officeDocument/2006/relationships/image" Target="../media/image53.png"/><Relationship Id="rId25" Type="http://schemas.openxmlformats.org/officeDocument/2006/relationships/image" Target="NULL"/><Relationship Id="rId27" Type="http://schemas.openxmlformats.org/officeDocument/2006/relationships/image" Target="NULL"/><Relationship Id="rId10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4" Type="http://schemas.openxmlformats.org/officeDocument/2006/relationships/image" Target="../media/image92.png"/><Relationship Id="rId5" Type="http://schemas.openxmlformats.org/officeDocument/2006/relationships/image" Target="../media/image1230.png"/><Relationship Id="rId6" Type="http://schemas.openxmlformats.org/officeDocument/2006/relationships/image" Target="../media/image1240.png"/><Relationship Id="rId7" Type="http://schemas.openxmlformats.org/officeDocument/2006/relationships/image" Target="../media/image12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5" Type="http://schemas.openxmlformats.org/officeDocument/2006/relationships/image" Target="../media/image120.png"/><Relationship Id="rId7" Type="http://schemas.openxmlformats.org/officeDocument/2006/relationships/image" Target="../media/image16.png"/><Relationship Id="rId8" Type="http://schemas.openxmlformats.org/officeDocument/2006/relationships/image" Target="../media/image1.tiff"/><Relationship Id="rId9" Type="http://schemas.openxmlformats.org/officeDocument/2006/relationships/image" Target="../media/image2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6.png"/><Relationship Id="rId4" Type="http://schemas.openxmlformats.org/officeDocument/2006/relationships/image" Target="../media/image83.png"/><Relationship Id="rId5" Type="http://schemas.openxmlformats.org/officeDocument/2006/relationships/image" Target="../media/image136.png"/><Relationship Id="rId25" Type="http://schemas.openxmlformats.org/officeDocument/2006/relationships/image" Target="NULL"/><Relationship Id="rId30" Type="http://schemas.openxmlformats.org/officeDocument/2006/relationships/image" Target="../media/image143.png"/><Relationship Id="rId31" Type="http://schemas.openxmlformats.org/officeDocument/2006/relationships/image" Target="../media/image88.png"/><Relationship Id="rId27" Type="http://schemas.openxmlformats.org/officeDocument/2006/relationships/image" Target="NULL"/><Relationship Id="rId28" Type="http://schemas.openxmlformats.org/officeDocument/2006/relationships/image" Target="../media/image125.png"/><Relationship Id="rId29" Type="http://schemas.openxmlformats.org/officeDocument/2006/relationships/image" Target="../media/image142.png"/><Relationship Id="rId32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4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6" Type="http://schemas.openxmlformats.org/officeDocument/2006/relationships/image" Target="../media/image153.png"/><Relationship Id="rId37" Type="http://schemas.openxmlformats.org/officeDocument/2006/relationships/image" Target="../media/image147.png"/><Relationship Id="rId38" Type="http://schemas.openxmlformats.org/officeDocument/2006/relationships/image" Target="../media/image155.png"/><Relationship Id="rId39" Type="http://schemas.openxmlformats.org/officeDocument/2006/relationships/image" Target="../media/image15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25" Type="http://schemas.openxmlformats.org/officeDocument/2006/relationships/image" Target="NULL"/><Relationship Id="rId27" Type="http://schemas.openxmlformats.org/officeDocument/2006/relationships/image" Target="NULL"/><Relationship Id="rId28" Type="http://schemas.openxmlformats.org/officeDocument/2006/relationships/image" Target="../media/image139.png"/><Relationship Id="rId30" Type="http://schemas.openxmlformats.org/officeDocument/2006/relationships/image" Target="../media/image143.png"/><Relationship Id="rId31" Type="http://schemas.openxmlformats.org/officeDocument/2006/relationships/image" Target="../media/image141.png"/><Relationship Id="rId32" Type="http://schemas.openxmlformats.org/officeDocument/2006/relationships/image" Target="../media/image146.png"/><Relationship Id="rId33" Type="http://schemas.openxmlformats.org/officeDocument/2006/relationships/image" Target="../media/image1320.png"/><Relationship Id="rId34" Type="http://schemas.openxmlformats.org/officeDocument/2006/relationships/image" Target="../media/image151.png"/><Relationship Id="rId35" Type="http://schemas.openxmlformats.org/officeDocument/2006/relationships/image" Target="../media/image152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3.png"/><Relationship Id="rId12" Type="http://schemas.openxmlformats.org/officeDocument/2006/relationships/image" Target="../media/image149.png"/><Relationship Id="rId13" Type="http://schemas.openxmlformats.org/officeDocument/2006/relationships/image" Target="../media/image164.png"/><Relationship Id="rId14" Type="http://schemas.openxmlformats.org/officeDocument/2006/relationships/image" Target="../media/image16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NULL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48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2.png"/><Relationship Id="rId12" Type="http://schemas.openxmlformats.org/officeDocument/2006/relationships/image" Target="../media/image173.png"/><Relationship Id="rId13" Type="http://schemas.openxmlformats.org/officeDocument/2006/relationships/image" Target="../media/image17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4.png"/><Relationship Id="rId4" Type="http://schemas.openxmlformats.org/officeDocument/2006/relationships/image" Target="../media/image159.png"/><Relationship Id="rId5" Type="http://schemas.openxmlformats.org/officeDocument/2006/relationships/image" Target="../media/image163.png"/><Relationship Id="rId6" Type="http://schemas.openxmlformats.org/officeDocument/2006/relationships/image" Target="../media/image166.png"/><Relationship Id="rId7" Type="http://schemas.openxmlformats.org/officeDocument/2006/relationships/image" Target="../media/image135.png"/><Relationship Id="rId8" Type="http://schemas.openxmlformats.org/officeDocument/2006/relationships/image" Target="../media/image144.png"/><Relationship Id="rId9" Type="http://schemas.openxmlformats.org/officeDocument/2006/relationships/image" Target="NULL"/><Relationship Id="rId10" Type="http://schemas.openxmlformats.org/officeDocument/2006/relationships/image" Target="../media/image1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0.png"/><Relationship Id="rId4" Type="http://schemas.openxmlformats.org/officeDocument/2006/relationships/image" Target="../media/image1660.png"/><Relationship Id="rId5" Type="http://schemas.openxmlformats.org/officeDocument/2006/relationships/image" Target="../media/image1670.png"/><Relationship Id="rId6" Type="http://schemas.openxmlformats.org/officeDocument/2006/relationships/image" Target="../media/image1680.png"/><Relationship Id="rId7" Type="http://schemas.openxmlformats.org/officeDocument/2006/relationships/image" Target="../media/image169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6" Type="http://schemas.openxmlformats.org/officeDocument/2006/relationships/image" Target="NULL"/><Relationship Id="rId7" Type="http://schemas.openxmlformats.org/officeDocument/2006/relationships/image" Target="NULL"/><Relationship Id="rId8" Type="http://schemas.openxmlformats.org/officeDocument/2006/relationships/image" Target="../media/image72.png"/><Relationship Id="rId9" Type="http://schemas.openxmlformats.org/officeDocument/2006/relationships/image" Target="../media/image18.png"/><Relationship Id="rId10" Type="http://schemas.openxmlformats.org/officeDocument/2006/relationships/image" Target="../media/image11.png"/><Relationship Id="rId11" Type="http://schemas.openxmlformats.org/officeDocument/2006/relationships/image" Target="../media/image4.png"/><Relationship Id="rId1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5" Type="http://schemas.openxmlformats.org/officeDocument/2006/relationships/image" Target="../media/image750.png"/><Relationship Id="rId10" Type="http://schemas.openxmlformats.org/officeDocument/2006/relationships/image" Target="../media/image24.png"/><Relationship Id="rId11" Type="http://schemas.openxmlformats.org/officeDocument/2006/relationships/image" Target="../media/image14.png"/><Relationship Id="rId12" Type="http://schemas.openxmlformats.org/officeDocument/2006/relationships/image" Target="../media/image4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NULL"/><Relationship Id="rId13" Type="http://schemas.openxmlformats.org/officeDocument/2006/relationships/image" Target="NULL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23.png"/><Relationship Id="rId17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5.png"/><Relationship Id="rId5" Type="http://schemas.openxmlformats.org/officeDocument/2006/relationships/image" Target="../media/image80.png"/><Relationship Id="rId6" Type="http://schemas.openxmlformats.org/officeDocument/2006/relationships/image" Target="../media/image20.png"/><Relationship Id="rId7" Type="http://schemas.openxmlformats.org/officeDocument/2006/relationships/image" Target="../media/image5.png"/><Relationship Id="rId8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96238" y="1371600"/>
            <a:ext cx="9346144" cy="17827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9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Talk </a:t>
            </a:r>
            <a:r>
              <a:rPr lang="he-IL" sz="39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3</a:t>
            </a:r>
            <a:r>
              <a:rPr lang="en-US" sz="39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:</a:t>
            </a:r>
            <a:br>
              <a:rPr lang="en-US" sz="39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</a:br>
            <a:r>
              <a:rPr lang="en-US" sz="39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High-rate Locally Testable </a:t>
            </a:r>
            <a:r>
              <a:rPr lang="en-US" sz="3900" kern="12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Codes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4068762"/>
            <a:ext cx="8382000" cy="195474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600" kern="1200" dirty="0">
                <a:solidFill>
                  <a:srgbClr val="00B050"/>
                </a:solidFill>
                <a:latin typeface="Lucida Sans Unicode"/>
                <a:cs typeface="Lucida Sans Unicode"/>
              </a:rPr>
              <a:t>Noga Ron-Zewi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400" kern="1200" dirty="0">
              <a:solidFill>
                <a:srgbClr val="0070C0"/>
              </a:solidFill>
              <a:latin typeface="Lucida Sans Unicode"/>
              <a:cs typeface="Lucida Sans Unicode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3600" kern="12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University of Haifa</a:t>
            </a:r>
            <a:endParaRPr lang="en-US" sz="3600" kern="1200" dirty="0">
              <a:solidFill>
                <a:srgbClr val="00B05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7098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24882" y="1480241"/>
            <a:ext cx="485206" cy="613556"/>
          </a:xfrm>
          <a:custGeom>
            <a:avLst/>
            <a:gdLst>
              <a:gd name="connsiteX0" fmla="*/ 14271 w 485206"/>
              <a:gd name="connsiteY0" fmla="*/ 14081 h 613556"/>
              <a:gd name="connsiteX1" fmla="*/ 428123 w 485206"/>
              <a:gd name="connsiteY1" fmla="*/ 56888 h 613556"/>
              <a:gd name="connsiteX2" fmla="*/ 456665 w 485206"/>
              <a:gd name="connsiteY2" fmla="*/ 99695 h 613556"/>
              <a:gd name="connsiteX3" fmla="*/ 485206 w 485206"/>
              <a:gd name="connsiteY3" fmla="*/ 156770 h 613556"/>
              <a:gd name="connsiteX4" fmla="*/ 442394 w 485206"/>
              <a:gd name="connsiteY4" fmla="*/ 370804 h 613556"/>
              <a:gd name="connsiteX5" fmla="*/ 399582 w 485206"/>
              <a:gd name="connsiteY5" fmla="*/ 399342 h 613556"/>
              <a:gd name="connsiteX6" fmla="*/ 328228 w 485206"/>
              <a:gd name="connsiteY6" fmla="*/ 413611 h 613556"/>
              <a:gd name="connsiteX7" fmla="*/ 271145 w 485206"/>
              <a:gd name="connsiteY7" fmla="*/ 456418 h 613556"/>
              <a:gd name="connsiteX8" fmla="*/ 228332 w 485206"/>
              <a:gd name="connsiteY8" fmla="*/ 513493 h 613556"/>
              <a:gd name="connsiteX9" fmla="*/ 171249 w 485206"/>
              <a:gd name="connsiteY9" fmla="*/ 542031 h 613556"/>
              <a:gd name="connsiteX10" fmla="*/ 85624 w 485206"/>
              <a:gd name="connsiteY10" fmla="*/ 584838 h 613556"/>
              <a:gd name="connsiteX11" fmla="*/ 0 w 485206"/>
              <a:gd name="connsiteY11" fmla="*/ 613376 h 61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206" h="613556">
                <a:moveTo>
                  <a:pt x="14271" y="14081"/>
                </a:moveTo>
                <a:cubicBezTo>
                  <a:pt x="37693" y="14982"/>
                  <a:pt x="332866" y="-38357"/>
                  <a:pt x="428123" y="56888"/>
                </a:cubicBezTo>
                <a:cubicBezTo>
                  <a:pt x="440251" y="69014"/>
                  <a:pt x="448155" y="84805"/>
                  <a:pt x="456665" y="99695"/>
                </a:cubicBezTo>
                <a:cubicBezTo>
                  <a:pt x="467219" y="118163"/>
                  <a:pt x="475692" y="137745"/>
                  <a:pt x="485206" y="156770"/>
                </a:cubicBezTo>
                <a:cubicBezTo>
                  <a:pt x="479501" y="219518"/>
                  <a:pt x="490184" y="313463"/>
                  <a:pt x="442394" y="370804"/>
                </a:cubicBezTo>
                <a:cubicBezTo>
                  <a:pt x="431414" y="383979"/>
                  <a:pt x="415641" y="393321"/>
                  <a:pt x="399582" y="399342"/>
                </a:cubicBezTo>
                <a:cubicBezTo>
                  <a:pt x="376870" y="407858"/>
                  <a:pt x="352013" y="408855"/>
                  <a:pt x="328228" y="413611"/>
                </a:cubicBezTo>
                <a:cubicBezTo>
                  <a:pt x="309200" y="427880"/>
                  <a:pt x="287964" y="439602"/>
                  <a:pt x="271145" y="456418"/>
                </a:cubicBezTo>
                <a:cubicBezTo>
                  <a:pt x="254327" y="473234"/>
                  <a:pt x="246390" y="498017"/>
                  <a:pt x="228332" y="513493"/>
                </a:cubicBezTo>
                <a:cubicBezTo>
                  <a:pt x="212179" y="527336"/>
                  <a:pt x="189720" y="531478"/>
                  <a:pt x="171249" y="542031"/>
                </a:cubicBezTo>
                <a:cubicBezTo>
                  <a:pt x="34126" y="620377"/>
                  <a:pt x="216449" y="528777"/>
                  <a:pt x="85624" y="584838"/>
                </a:cubicBezTo>
                <a:cubicBezTo>
                  <a:pt x="9099" y="617630"/>
                  <a:pt x="54703" y="613376"/>
                  <a:pt x="0" y="61337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15400" cy="6096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Talk </a:t>
            </a:r>
            <a:r>
              <a:rPr lang="en-US" sz="4100" kern="12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Plan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1219200"/>
            <a:ext cx="85540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Lucida Sans Unicode"/>
                <a:cs typeface="Lucida Sans Unicode"/>
              </a:rPr>
              <a:t>Lifted Reed-Solomon codes</a:t>
            </a:r>
            <a:endParaRPr lang="en-US" sz="3000" dirty="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3082" y="1752600"/>
                <a:ext cx="8438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LDCs &amp; </a:t>
                </a:r>
                <a:r>
                  <a:rPr lang="en-US" dirty="0" smtClean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LTCs </a:t>
                </a:r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 queries &amp; rate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→1</m:t>
                    </m:r>
                  </m:oMath>
                </a14:m>
                <a:endParaRPr lang="en-US" dirty="0">
                  <a:solidFill>
                    <a:srgbClr val="7030A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1752600"/>
                <a:ext cx="843851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1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3082" y="2214265"/>
                <a:ext cx="8305800" cy="476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 smtClean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+ expander amplification: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𝑜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queries</a:t>
                </a:r>
                <a:endParaRPr lang="en-US" dirty="0">
                  <a:solidFill>
                    <a:srgbClr val="7030A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2214265"/>
                <a:ext cx="8305800" cy="476990"/>
              </a:xfrm>
              <a:prstGeom prst="rect">
                <a:avLst/>
              </a:prstGeom>
              <a:blipFill rotWithShape="0">
                <a:blip r:embed="rId4"/>
                <a:stretch>
                  <a:fillRect l="-1028" t="-100000" b="-1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6200" y="2895600"/>
            <a:ext cx="85540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latin typeface="Lucida Sans Unicode"/>
                <a:cs typeface="Lucida Sans Unicode"/>
              </a:rPr>
              <a:t>Tensored</a:t>
            </a:r>
            <a:r>
              <a:rPr lang="en-US" sz="3000" dirty="0" smtClean="0">
                <a:latin typeface="Lucida Sans Unicode"/>
                <a:cs typeface="Lucida Sans Unicode"/>
              </a:rPr>
              <a:t> Reed-Solomon codes</a:t>
            </a:r>
            <a:endParaRPr lang="en-US" sz="3000" dirty="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3082" y="3429000"/>
                <a:ext cx="5638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 smtClean="0">
                    <a:solidFill>
                      <a:srgbClr val="7030A0"/>
                    </a:solidFill>
                    <a:cs typeface="Lucida Sans Unicode"/>
                  </a:rPr>
                  <a:t>LTCs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 queries &amp; rate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→1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3429000"/>
                <a:ext cx="5638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514" t="-1600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53082" y="3810000"/>
                <a:ext cx="8743318" cy="542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 smtClean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+ expander amplification: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3810000"/>
                <a:ext cx="8743318" cy="542393"/>
              </a:xfrm>
              <a:prstGeom prst="rect">
                <a:avLst/>
              </a:prstGeom>
              <a:blipFill rotWithShape="0">
                <a:blip r:embed="rId6"/>
                <a:stretch>
                  <a:fillRect l="-976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6200" y="4627602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Lucida Sans Unicode"/>
                <a:cs typeface="Lucida Sans Unicode"/>
              </a:rPr>
              <a:t>Iterative construction</a:t>
            </a:r>
            <a:endParaRPr lang="en-US" sz="3000" dirty="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3400" y="5145523"/>
                <a:ext cx="5658482" cy="493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 smtClean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LTCs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Lucida Sans Unicode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 queries</a:t>
                </a:r>
                <a:endParaRPr lang="en-US" dirty="0">
                  <a:solidFill>
                    <a:srgbClr val="7030A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45523"/>
                <a:ext cx="5658482" cy="493277"/>
              </a:xfrm>
              <a:prstGeom prst="rect">
                <a:avLst/>
              </a:prstGeom>
              <a:blipFill rotWithShape="0">
                <a:blip r:embed="rId7"/>
                <a:stretch>
                  <a:fillRect l="-1509" t="-6173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5791200"/>
            <a:ext cx="92202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Common theme: </a:t>
            </a:r>
            <a:r>
              <a:rPr lang="en-US" sz="2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Define codes </a:t>
            </a:r>
            <a:r>
              <a:rPr lang="en-US" sz="24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locally</a:t>
            </a:r>
            <a:r>
              <a:rPr lang="en-US" sz="2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instead of </a:t>
            </a:r>
            <a:r>
              <a:rPr lang="en-US" sz="24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globally</a:t>
            </a:r>
          </a:p>
        </p:txBody>
      </p:sp>
    </p:spTree>
    <p:extLst>
      <p:ext uri="{BB962C8B-B14F-4D97-AF65-F5344CB8AC3E}">
        <p14:creationId xmlns:p14="http://schemas.microsoft.com/office/powerpoint/2010/main" val="7823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1" grpId="0"/>
      <p:bldP spid="12" grpId="0"/>
      <p:bldP spid="13" grpId="0"/>
      <p:bldP spid="16" grpId="0"/>
      <p:bldP spid="17" grpId="0"/>
      <p:bldP spid="18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24882" y="1480241"/>
            <a:ext cx="485206" cy="613556"/>
          </a:xfrm>
          <a:custGeom>
            <a:avLst/>
            <a:gdLst>
              <a:gd name="connsiteX0" fmla="*/ 14271 w 485206"/>
              <a:gd name="connsiteY0" fmla="*/ 14081 h 613556"/>
              <a:gd name="connsiteX1" fmla="*/ 428123 w 485206"/>
              <a:gd name="connsiteY1" fmla="*/ 56888 h 613556"/>
              <a:gd name="connsiteX2" fmla="*/ 456665 w 485206"/>
              <a:gd name="connsiteY2" fmla="*/ 99695 h 613556"/>
              <a:gd name="connsiteX3" fmla="*/ 485206 w 485206"/>
              <a:gd name="connsiteY3" fmla="*/ 156770 h 613556"/>
              <a:gd name="connsiteX4" fmla="*/ 442394 w 485206"/>
              <a:gd name="connsiteY4" fmla="*/ 370804 h 613556"/>
              <a:gd name="connsiteX5" fmla="*/ 399582 w 485206"/>
              <a:gd name="connsiteY5" fmla="*/ 399342 h 613556"/>
              <a:gd name="connsiteX6" fmla="*/ 328228 w 485206"/>
              <a:gd name="connsiteY6" fmla="*/ 413611 h 613556"/>
              <a:gd name="connsiteX7" fmla="*/ 271145 w 485206"/>
              <a:gd name="connsiteY7" fmla="*/ 456418 h 613556"/>
              <a:gd name="connsiteX8" fmla="*/ 228332 w 485206"/>
              <a:gd name="connsiteY8" fmla="*/ 513493 h 613556"/>
              <a:gd name="connsiteX9" fmla="*/ 171249 w 485206"/>
              <a:gd name="connsiteY9" fmla="*/ 542031 h 613556"/>
              <a:gd name="connsiteX10" fmla="*/ 85624 w 485206"/>
              <a:gd name="connsiteY10" fmla="*/ 584838 h 613556"/>
              <a:gd name="connsiteX11" fmla="*/ 0 w 485206"/>
              <a:gd name="connsiteY11" fmla="*/ 613376 h 61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206" h="613556">
                <a:moveTo>
                  <a:pt x="14271" y="14081"/>
                </a:moveTo>
                <a:cubicBezTo>
                  <a:pt x="37693" y="14982"/>
                  <a:pt x="332866" y="-38357"/>
                  <a:pt x="428123" y="56888"/>
                </a:cubicBezTo>
                <a:cubicBezTo>
                  <a:pt x="440251" y="69014"/>
                  <a:pt x="448155" y="84805"/>
                  <a:pt x="456665" y="99695"/>
                </a:cubicBezTo>
                <a:cubicBezTo>
                  <a:pt x="467219" y="118163"/>
                  <a:pt x="475692" y="137745"/>
                  <a:pt x="485206" y="156770"/>
                </a:cubicBezTo>
                <a:cubicBezTo>
                  <a:pt x="479501" y="219518"/>
                  <a:pt x="490184" y="313463"/>
                  <a:pt x="442394" y="370804"/>
                </a:cubicBezTo>
                <a:cubicBezTo>
                  <a:pt x="431414" y="383979"/>
                  <a:pt x="415641" y="393321"/>
                  <a:pt x="399582" y="399342"/>
                </a:cubicBezTo>
                <a:cubicBezTo>
                  <a:pt x="376870" y="407858"/>
                  <a:pt x="352013" y="408855"/>
                  <a:pt x="328228" y="413611"/>
                </a:cubicBezTo>
                <a:cubicBezTo>
                  <a:pt x="309200" y="427880"/>
                  <a:pt x="287964" y="439602"/>
                  <a:pt x="271145" y="456418"/>
                </a:cubicBezTo>
                <a:cubicBezTo>
                  <a:pt x="254327" y="473234"/>
                  <a:pt x="246390" y="498017"/>
                  <a:pt x="228332" y="513493"/>
                </a:cubicBezTo>
                <a:cubicBezTo>
                  <a:pt x="212179" y="527336"/>
                  <a:pt x="189720" y="531478"/>
                  <a:pt x="171249" y="542031"/>
                </a:cubicBezTo>
                <a:cubicBezTo>
                  <a:pt x="34126" y="620377"/>
                  <a:pt x="216449" y="528777"/>
                  <a:pt x="85624" y="584838"/>
                </a:cubicBezTo>
                <a:cubicBezTo>
                  <a:pt x="9099" y="617630"/>
                  <a:pt x="54703" y="613376"/>
                  <a:pt x="0" y="61337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15400" cy="6096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Talk </a:t>
            </a:r>
            <a:r>
              <a:rPr lang="en-US" sz="4100" kern="12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Plan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1219200"/>
            <a:ext cx="85540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Lucida Sans Unicode"/>
                <a:cs typeface="Lucida Sans Unicode"/>
              </a:rPr>
              <a:t>Lifted Reed-Solomon codes</a:t>
            </a:r>
            <a:endParaRPr lang="en-US" sz="3000" dirty="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3082" y="1752600"/>
                <a:ext cx="8438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LDCs &amp; </a:t>
                </a:r>
                <a:r>
                  <a:rPr lang="en-US" dirty="0" smtClean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LTCs </a:t>
                </a:r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 queries &amp; rate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→1</m:t>
                    </m:r>
                  </m:oMath>
                </a14:m>
                <a:endParaRPr lang="en-US" dirty="0">
                  <a:solidFill>
                    <a:srgbClr val="7030A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1752600"/>
                <a:ext cx="843851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1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3082" y="2214265"/>
                <a:ext cx="8305800" cy="476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 smtClean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+ expander amplification: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𝑜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queries</a:t>
                </a:r>
                <a:endParaRPr lang="en-US" dirty="0">
                  <a:solidFill>
                    <a:srgbClr val="7030A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2214265"/>
                <a:ext cx="8305800" cy="476990"/>
              </a:xfrm>
              <a:prstGeom prst="rect">
                <a:avLst/>
              </a:prstGeom>
              <a:blipFill rotWithShape="0">
                <a:blip r:embed="rId4"/>
                <a:stretch>
                  <a:fillRect l="-1028" t="-100000" b="-1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6200" y="2895600"/>
            <a:ext cx="85540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3000" dirty="0" err="1">
                <a:solidFill>
                  <a:schemeClr val="bg1">
                    <a:lumMod val="65000"/>
                  </a:schemeClr>
                </a:solidFill>
                <a:latin typeface="Lucida Sans Unicode"/>
                <a:cs typeface="Lucida Sans Unicode"/>
              </a:rPr>
              <a:t>Tensored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Lucida Sans Unicode"/>
                <a:cs typeface="Lucida Sans Unicode"/>
              </a:rPr>
              <a:t> Reed-Solomon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3082" y="3429000"/>
                <a:ext cx="5638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LTCs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 queries &amp; rate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cs typeface="Lucida Sans Unicode"/>
                      </a:rPr>
                      <m:t>→1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3429000"/>
                <a:ext cx="5638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51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53082" y="3810000"/>
                <a:ext cx="8743318" cy="542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+ expander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amplification: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3810000"/>
                <a:ext cx="8743318" cy="542393"/>
              </a:xfrm>
              <a:prstGeom prst="rect">
                <a:avLst/>
              </a:prstGeom>
              <a:blipFill rotWithShape="0">
                <a:blip r:embed="rId6"/>
                <a:stretch>
                  <a:fillRect l="-976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6200" y="4627602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Lucida Sans Unicode"/>
                <a:cs typeface="Lucida Sans Unicode"/>
              </a:rPr>
              <a:t>Iterative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3400" y="5145523"/>
                <a:ext cx="5658482" cy="493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LTCs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𝑂</m:t>
                        </m:r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(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Lucida Sans Unicode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  <m: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45523"/>
                <a:ext cx="5658482" cy="493277"/>
              </a:xfrm>
              <a:prstGeom prst="rect">
                <a:avLst/>
              </a:prstGeom>
              <a:blipFill rotWithShape="0">
                <a:blip r:embed="rId7"/>
                <a:stretch>
                  <a:fillRect l="-1509" t="-6173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3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232475" y="1066800"/>
            <a:ext cx="3882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000" dirty="0" smtClean="0">
                <a:solidFill>
                  <a:srgbClr val="00B050"/>
                </a:solidFill>
                <a:latin typeface="Lucida Sans Unicode"/>
                <a:ea typeface="+mn-ea"/>
                <a:cs typeface="Lucida Sans Unicode"/>
              </a:rPr>
              <a:t>Main idea:</a:t>
            </a:r>
            <a:endParaRPr lang="en-US" sz="3000" dirty="0">
              <a:solidFill>
                <a:srgbClr val="00B050"/>
              </a:solidFill>
              <a:latin typeface="Lucida Sans Unicode"/>
              <a:ea typeface="+mn-ea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2"/>
              <p:cNvSpPr txBox="1">
                <a:spLocks noChangeArrowheads="1"/>
              </p:cNvSpPr>
              <p:nvPr/>
            </p:nvSpPr>
            <p:spPr bwMode="auto">
              <a:xfrm>
                <a:off x="228599" y="1905000"/>
                <a:ext cx="8610601" cy="1447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342900" algn="l" eaLnBrk="1" hangingPunct="1">
                  <a:lnSpc>
                    <a:spcPts val="3280"/>
                  </a:lnSpc>
                  <a:buClr>
                    <a:schemeClr val="tx1"/>
                  </a:buClr>
                  <a:buFont typeface="Arial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In Reed-Muller locality followed since restriction to </a:t>
                </a:r>
                <a:r>
                  <a:rPr lang="he-IL" sz="2400" dirty="0" err="1" smtClean="0">
                    <a:latin typeface="Lucida Sans Unicode"/>
                    <a:cs typeface="Lucida Sans Unicode"/>
                  </a:rPr>
                  <a:t>line</a:t>
                </a:r>
                <a:r>
                  <a:rPr lang="he-IL" sz="2400" dirty="0" smtClean="0">
                    <a:latin typeface="Lucida Sans Unicode"/>
                    <a:cs typeface="Lucida Sans Unicode"/>
                  </a:rPr>
                  <a:t> </a:t>
                </a:r>
                <a:r>
                  <a:rPr lang="he-IL" sz="2400" dirty="0" err="1">
                    <a:latin typeface="Lucida Sans Unicode"/>
                    <a:cs typeface="Lucida Sans Unicode"/>
                  </a:rPr>
                  <a:t>is</a:t>
                </a:r>
                <a:r>
                  <a:rPr lang="en-US" sz="2400" dirty="0">
                    <a:latin typeface="Lucida Sans Unicode"/>
                    <a:cs typeface="Lucida Sans Unicode"/>
                  </a:rPr>
                  <a:t> degree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cs typeface="Lucida Sans Unicode"/>
                      </a:rPr>
                      <m:t>𝑑</m:t>
                    </m:r>
                  </m:oMath>
                </a14:m>
                <a:r>
                  <a:rPr lang="he-IL" sz="2400" dirty="0">
                    <a:latin typeface="Lucida Sans Unicode"/>
                    <a:cs typeface="Lucida Sans Unicode"/>
                  </a:rPr>
                  <a:t> </a:t>
                </a:r>
                <a:r>
                  <a:rPr lang="he-IL" sz="2400" dirty="0" err="1">
                    <a:latin typeface="Lucida Sans Unicode"/>
                    <a:cs typeface="Lucida Sans Unicode"/>
                  </a:rPr>
                  <a:t>univariate</a:t>
                </a:r>
                <a:r>
                  <a:rPr lang="he-IL" sz="2400" dirty="0">
                    <a:latin typeface="Lucida Sans Unicode"/>
                    <a:cs typeface="Lucida Sans Unicode"/>
                  </a:rPr>
                  <a:t> </a:t>
                </a:r>
                <a:r>
                  <a:rPr lang="he-IL" sz="2400" dirty="0" err="1" smtClean="0">
                    <a:latin typeface="Lucida Sans Unicode"/>
                    <a:cs typeface="Lucida Sans Unicode"/>
                  </a:rPr>
                  <a:t>polynomial</a:t>
                </a:r>
                <a:r>
                  <a:rPr lang="en-US" sz="2400" dirty="0">
                    <a:latin typeface="Lucida Sans Unicode"/>
                    <a:cs typeface="Lucida Sans Unicode"/>
                  </a:rPr>
                  <a:t> </a:t>
                </a:r>
                <a:r>
                  <a:rPr lang="en-US" sz="2400" dirty="0" smtClean="0">
                    <a:latin typeface="Lucida Sans Unicode"/>
                    <a:cs typeface="Lucida Sans Unicode"/>
                  </a:rPr>
                  <a:t>=</a:t>
                </a:r>
                <a:r>
                  <a:rPr lang="he-IL" sz="2400" dirty="0" smtClean="0">
                    <a:latin typeface="Lucida Sans Unicode"/>
                    <a:cs typeface="Lucida Sans Unicode"/>
                  </a:rPr>
                  <a:t> </a:t>
                </a:r>
                <a:r>
                  <a:rPr lang="he-IL" sz="2400" dirty="0">
                    <a:latin typeface="Lucida Sans Unicode"/>
                    <a:cs typeface="Lucida Sans Unicode"/>
                  </a:rPr>
                  <a:t>codeword </a:t>
                </a:r>
                <a:r>
                  <a:rPr lang="he-IL" sz="2400" dirty="0" err="1">
                    <a:latin typeface="Lucida Sans Unicode"/>
                    <a:cs typeface="Lucida Sans Unicode"/>
                  </a:rPr>
                  <a:t>of</a:t>
                </a:r>
                <a:r>
                  <a:rPr lang="he-IL" sz="2400" dirty="0">
                    <a:latin typeface="Lucida Sans Unicode"/>
                    <a:cs typeface="Lucida Sans Unicode"/>
                  </a:rPr>
                  <a:t> </a:t>
                </a:r>
                <a:r>
                  <a:rPr lang="he-IL" sz="2400" dirty="0" err="1" smtClean="0">
                    <a:solidFill>
                      <a:srgbClr val="3366FF"/>
                    </a:solidFill>
                    <a:latin typeface="Lucida Sans Unicode"/>
                    <a:cs typeface="Lucida Sans Unicode"/>
                  </a:rPr>
                  <a:t>Reed-Solomon</a:t>
                </a:r>
                <a:endParaRPr lang="en-US" sz="2400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5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1905000"/>
                <a:ext cx="8610601" cy="1447800"/>
              </a:xfrm>
              <a:prstGeom prst="rect">
                <a:avLst/>
              </a:prstGeom>
              <a:blipFill rotWithShape="0">
                <a:blip r:embed="rId3"/>
                <a:stretch>
                  <a:fillRect l="-920" b="-54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3429000"/>
            <a:ext cx="868679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eaLnBrk="1" hangingPunct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Lets define a new code by this property! </a:t>
            </a:r>
            <a:endParaRPr lang="en-US" sz="2400" dirty="0">
              <a:solidFill>
                <a:srgbClr val="3366FF"/>
              </a:solidFill>
              <a:latin typeface="Lucida Sans Unicode"/>
              <a:cs typeface="Lucida Sans Unicode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Lifted Reed-Solomon Codes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18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24882" y="1546868"/>
            <a:ext cx="485206" cy="613556"/>
          </a:xfrm>
          <a:custGeom>
            <a:avLst/>
            <a:gdLst>
              <a:gd name="connsiteX0" fmla="*/ 14271 w 485206"/>
              <a:gd name="connsiteY0" fmla="*/ 14081 h 613556"/>
              <a:gd name="connsiteX1" fmla="*/ 428123 w 485206"/>
              <a:gd name="connsiteY1" fmla="*/ 56888 h 613556"/>
              <a:gd name="connsiteX2" fmla="*/ 456665 w 485206"/>
              <a:gd name="connsiteY2" fmla="*/ 99695 h 613556"/>
              <a:gd name="connsiteX3" fmla="*/ 485206 w 485206"/>
              <a:gd name="connsiteY3" fmla="*/ 156770 h 613556"/>
              <a:gd name="connsiteX4" fmla="*/ 442394 w 485206"/>
              <a:gd name="connsiteY4" fmla="*/ 370804 h 613556"/>
              <a:gd name="connsiteX5" fmla="*/ 399582 w 485206"/>
              <a:gd name="connsiteY5" fmla="*/ 399342 h 613556"/>
              <a:gd name="connsiteX6" fmla="*/ 328228 w 485206"/>
              <a:gd name="connsiteY6" fmla="*/ 413611 h 613556"/>
              <a:gd name="connsiteX7" fmla="*/ 271145 w 485206"/>
              <a:gd name="connsiteY7" fmla="*/ 456418 h 613556"/>
              <a:gd name="connsiteX8" fmla="*/ 228332 w 485206"/>
              <a:gd name="connsiteY8" fmla="*/ 513493 h 613556"/>
              <a:gd name="connsiteX9" fmla="*/ 171249 w 485206"/>
              <a:gd name="connsiteY9" fmla="*/ 542031 h 613556"/>
              <a:gd name="connsiteX10" fmla="*/ 85624 w 485206"/>
              <a:gd name="connsiteY10" fmla="*/ 584838 h 613556"/>
              <a:gd name="connsiteX11" fmla="*/ 0 w 485206"/>
              <a:gd name="connsiteY11" fmla="*/ 613376 h 61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206" h="613556">
                <a:moveTo>
                  <a:pt x="14271" y="14081"/>
                </a:moveTo>
                <a:cubicBezTo>
                  <a:pt x="37693" y="14982"/>
                  <a:pt x="332866" y="-38357"/>
                  <a:pt x="428123" y="56888"/>
                </a:cubicBezTo>
                <a:cubicBezTo>
                  <a:pt x="440251" y="69014"/>
                  <a:pt x="448155" y="84805"/>
                  <a:pt x="456665" y="99695"/>
                </a:cubicBezTo>
                <a:cubicBezTo>
                  <a:pt x="467219" y="118163"/>
                  <a:pt x="475692" y="137745"/>
                  <a:pt x="485206" y="156770"/>
                </a:cubicBezTo>
                <a:cubicBezTo>
                  <a:pt x="479501" y="219518"/>
                  <a:pt x="490184" y="313463"/>
                  <a:pt x="442394" y="370804"/>
                </a:cubicBezTo>
                <a:cubicBezTo>
                  <a:pt x="431414" y="383979"/>
                  <a:pt x="415641" y="393321"/>
                  <a:pt x="399582" y="399342"/>
                </a:cubicBezTo>
                <a:cubicBezTo>
                  <a:pt x="376870" y="407858"/>
                  <a:pt x="352013" y="408855"/>
                  <a:pt x="328228" y="413611"/>
                </a:cubicBezTo>
                <a:cubicBezTo>
                  <a:pt x="309200" y="427880"/>
                  <a:pt x="287964" y="439602"/>
                  <a:pt x="271145" y="456418"/>
                </a:cubicBezTo>
                <a:cubicBezTo>
                  <a:pt x="254327" y="473234"/>
                  <a:pt x="246390" y="498017"/>
                  <a:pt x="228332" y="513493"/>
                </a:cubicBezTo>
                <a:cubicBezTo>
                  <a:pt x="212179" y="527336"/>
                  <a:pt x="189720" y="531478"/>
                  <a:pt x="171249" y="542031"/>
                </a:cubicBezTo>
                <a:cubicBezTo>
                  <a:pt x="34126" y="620377"/>
                  <a:pt x="216449" y="528777"/>
                  <a:pt x="85624" y="584838"/>
                </a:cubicBezTo>
                <a:cubicBezTo>
                  <a:pt x="9099" y="617630"/>
                  <a:pt x="54703" y="613376"/>
                  <a:pt x="0" y="61337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9700" y="3200400"/>
                <a:ext cx="67183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Interpret message as a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𝑃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∈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𝒫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3200400"/>
                <a:ext cx="6718300" cy="498598"/>
              </a:xfrm>
              <a:prstGeom prst="rect">
                <a:avLst/>
              </a:prstGeom>
              <a:blipFill rotWithShape="0">
                <a:blip r:embed="rId3"/>
                <a:stretch>
                  <a:fillRect l="-1452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128278" y="4572000"/>
            <a:ext cx="67297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Similarly to Reed-Muller:</a:t>
            </a:r>
            <a:endParaRPr lang="en-US" dirty="0" smtClean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5740337"/>
                <a:ext cx="4800600" cy="584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Distance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𝛿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=1−</m:t>
                    </m:r>
                    <m:f>
                      <m:fPr>
                        <m:ctrlPr>
                          <a:rPr lang="mr-IN" i="1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𝑑</m:t>
                        </m:r>
                      </m:num>
                      <m:den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𝑞</m:t>
                        </m:r>
                      </m:den>
                    </m:f>
                  </m:oMath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40337"/>
                <a:ext cx="4800600" cy="584263"/>
              </a:xfrm>
              <a:prstGeom prst="rect">
                <a:avLst/>
              </a:prstGeom>
              <a:blipFill rotWithShape="0">
                <a:blip r:embed="rId4"/>
                <a:stretch>
                  <a:fillRect l="-3685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Lifted Reed-Solomon Codes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5260" y="685800"/>
            <a:ext cx="1882539" cy="2668912"/>
            <a:chOff x="7032860" y="762000"/>
            <a:chExt cx="1882539" cy="2668912"/>
          </a:xfrm>
        </p:grpSpPr>
        <p:grpSp>
          <p:nvGrpSpPr>
            <p:cNvPr id="12" name="Group 11"/>
            <p:cNvGrpSpPr/>
            <p:nvPr/>
          </p:nvGrpSpPr>
          <p:grpSpPr>
            <a:xfrm>
              <a:off x="7032860" y="762000"/>
              <a:ext cx="1882539" cy="2314225"/>
              <a:chOff x="7032860" y="762000"/>
              <a:chExt cx="1882539" cy="231422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2860" y="1101985"/>
                <a:ext cx="1882539" cy="197424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1905" r="-119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4" name="Straight Connector 53"/>
            <p:cNvCxnSpPr/>
            <p:nvPr/>
          </p:nvCxnSpPr>
          <p:spPr bwMode="auto">
            <a:xfrm>
              <a:off x="7669653" y="1301614"/>
              <a:ext cx="815043" cy="14698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he-IL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Deg</a:t>
                  </a:r>
                  <a:r>
                    <a: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</m:oMath>
                  </a14:m>
                  <a:endParaRPr lang="en-US" sz="2000" dirty="0" smtClean="0">
                    <a:solidFill>
                      <a:srgbClr val="009933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630" t="-2857" b="-2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41745" y="1635306"/>
                <a:ext cx="6944855" cy="1412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Observation: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𝒫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All polynomials supported on monomials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i="1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so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≤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for any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5" y="1635306"/>
                <a:ext cx="6944855" cy="1412694"/>
              </a:xfrm>
              <a:prstGeom prst="rect">
                <a:avLst/>
              </a:prstGeom>
              <a:blipFill rotWithShape="0">
                <a:blip r:embed="rId14"/>
                <a:stretch>
                  <a:fillRect l="-2018" t="-2155" r="-1842" b="-1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139700" y="3819436"/>
            <a:ext cx="56737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Encoding: </a:t>
            </a:r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Evaluations everywhere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39700" y="5183168"/>
                <a:ext cx="42799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LTC\LDC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5183168"/>
                <a:ext cx="4279900" cy="498598"/>
              </a:xfrm>
              <a:prstGeom prst="rect">
                <a:avLst/>
              </a:prstGeom>
              <a:blipFill rotWithShape="0">
                <a:blip r:embed="rId15"/>
                <a:stretch>
                  <a:fillRect l="-1994" t="-365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152400" y="990600"/>
            <a:ext cx="7136253" cy="569361"/>
            <a:chOff x="152400" y="990600"/>
            <a:chExt cx="7136253" cy="5693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52400" y="990600"/>
                  <a:ext cx="7136253" cy="5580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𝒫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</m:t>
                            </m:r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:</m:t>
                            </m:r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  <m:e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 dirty="0" err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dirty="0" err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charset="0"/>
                                            <a:ea typeface="Cambria Math" charset="0"/>
                                            <a:cs typeface="Lucida Sans Unicod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latin typeface="Cambria Math" charset="0"/>
                                            <a:cs typeface="Lucida Sans Unicode"/>
                                          </a:rPr>
                                          <m:t>𝑃</m:t>
                                        </m:r>
                                        <m:r>
                                          <a:rPr lang="en-US">
                                            <a:latin typeface="Cambria Math" charset="0"/>
                                            <a:cs typeface="Lucida Sans Unicode"/>
                                          </a:rPr>
                                          <m:t>|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cs typeface="Lucida Sans Unicode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≤</m:t>
                            </m:r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 ∀           </m:t>
                            </m:r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990600"/>
                  <a:ext cx="7136253" cy="55803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/>
            <p:cNvSpPr/>
            <p:nvPr/>
          </p:nvSpPr>
          <p:spPr>
            <a:xfrm>
              <a:off x="4826000" y="1061363"/>
              <a:ext cx="850900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Lucida Sans Unicode"/>
                  <a:cs typeface="Lucida Sans Unicode"/>
                </a:rPr>
                <a:t>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0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7" grpId="0"/>
      <p:bldP spid="8" grpId="0"/>
      <p:bldP spid="56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24882" y="1546868"/>
            <a:ext cx="485206" cy="613556"/>
          </a:xfrm>
          <a:custGeom>
            <a:avLst/>
            <a:gdLst>
              <a:gd name="connsiteX0" fmla="*/ 14271 w 485206"/>
              <a:gd name="connsiteY0" fmla="*/ 14081 h 613556"/>
              <a:gd name="connsiteX1" fmla="*/ 428123 w 485206"/>
              <a:gd name="connsiteY1" fmla="*/ 56888 h 613556"/>
              <a:gd name="connsiteX2" fmla="*/ 456665 w 485206"/>
              <a:gd name="connsiteY2" fmla="*/ 99695 h 613556"/>
              <a:gd name="connsiteX3" fmla="*/ 485206 w 485206"/>
              <a:gd name="connsiteY3" fmla="*/ 156770 h 613556"/>
              <a:gd name="connsiteX4" fmla="*/ 442394 w 485206"/>
              <a:gd name="connsiteY4" fmla="*/ 370804 h 613556"/>
              <a:gd name="connsiteX5" fmla="*/ 399582 w 485206"/>
              <a:gd name="connsiteY5" fmla="*/ 399342 h 613556"/>
              <a:gd name="connsiteX6" fmla="*/ 328228 w 485206"/>
              <a:gd name="connsiteY6" fmla="*/ 413611 h 613556"/>
              <a:gd name="connsiteX7" fmla="*/ 271145 w 485206"/>
              <a:gd name="connsiteY7" fmla="*/ 456418 h 613556"/>
              <a:gd name="connsiteX8" fmla="*/ 228332 w 485206"/>
              <a:gd name="connsiteY8" fmla="*/ 513493 h 613556"/>
              <a:gd name="connsiteX9" fmla="*/ 171249 w 485206"/>
              <a:gd name="connsiteY9" fmla="*/ 542031 h 613556"/>
              <a:gd name="connsiteX10" fmla="*/ 85624 w 485206"/>
              <a:gd name="connsiteY10" fmla="*/ 584838 h 613556"/>
              <a:gd name="connsiteX11" fmla="*/ 0 w 485206"/>
              <a:gd name="connsiteY11" fmla="*/ 613376 h 61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206" h="613556">
                <a:moveTo>
                  <a:pt x="14271" y="14081"/>
                </a:moveTo>
                <a:cubicBezTo>
                  <a:pt x="37693" y="14982"/>
                  <a:pt x="332866" y="-38357"/>
                  <a:pt x="428123" y="56888"/>
                </a:cubicBezTo>
                <a:cubicBezTo>
                  <a:pt x="440251" y="69014"/>
                  <a:pt x="448155" y="84805"/>
                  <a:pt x="456665" y="99695"/>
                </a:cubicBezTo>
                <a:cubicBezTo>
                  <a:pt x="467219" y="118163"/>
                  <a:pt x="475692" y="137745"/>
                  <a:pt x="485206" y="156770"/>
                </a:cubicBezTo>
                <a:cubicBezTo>
                  <a:pt x="479501" y="219518"/>
                  <a:pt x="490184" y="313463"/>
                  <a:pt x="442394" y="370804"/>
                </a:cubicBezTo>
                <a:cubicBezTo>
                  <a:pt x="431414" y="383979"/>
                  <a:pt x="415641" y="393321"/>
                  <a:pt x="399582" y="399342"/>
                </a:cubicBezTo>
                <a:cubicBezTo>
                  <a:pt x="376870" y="407858"/>
                  <a:pt x="352013" y="408855"/>
                  <a:pt x="328228" y="413611"/>
                </a:cubicBezTo>
                <a:cubicBezTo>
                  <a:pt x="309200" y="427880"/>
                  <a:pt x="287964" y="439602"/>
                  <a:pt x="271145" y="456418"/>
                </a:cubicBezTo>
                <a:cubicBezTo>
                  <a:pt x="254327" y="473234"/>
                  <a:pt x="246390" y="498017"/>
                  <a:pt x="228332" y="513493"/>
                </a:cubicBezTo>
                <a:cubicBezTo>
                  <a:pt x="212179" y="527336"/>
                  <a:pt x="189720" y="531478"/>
                  <a:pt x="171249" y="542031"/>
                </a:cubicBezTo>
                <a:cubicBezTo>
                  <a:pt x="34126" y="620377"/>
                  <a:pt x="216449" y="528777"/>
                  <a:pt x="85624" y="584838"/>
                </a:cubicBezTo>
                <a:cubicBezTo>
                  <a:pt x="9099" y="617630"/>
                  <a:pt x="54703" y="613376"/>
                  <a:pt x="0" y="61337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9700" y="3200400"/>
                <a:ext cx="67183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Interpret message as a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𝑃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∈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𝒫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3200400"/>
                <a:ext cx="6718300" cy="498598"/>
              </a:xfrm>
              <a:prstGeom prst="rect">
                <a:avLst/>
              </a:prstGeom>
              <a:blipFill rotWithShape="0">
                <a:blip r:embed="rId3"/>
                <a:stretch>
                  <a:fillRect l="-1452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Lifted Reed-Solomon Codes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5260" y="685800"/>
            <a:ext cx="1882539" cy="2668912"/>
            <a:chOff x="7032860" y="762000"/>
            <a:chExt cx="1882539" cy="2668912"/>
          </a:xfrm>
        </p:grpSpPr>
        <p:grpSp>
          <p:nvGrpSpPr>
            <p:cNvPr id="12" name="Group 11"/>
            <p:cNvGrpSpPr/>
            <p:nvPr/>
          </p:nvGrpSpPr>
          <p:grpSpPr>
            <a:xfrm>
              <a:off x="7032860" y="762000"/>
              <a:ext cx="1882539" cy="2314225"/>
              <a:chOff x="7032860" y="762000"/>
              <a:chExt cx="1882539" cy="231422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2860" y="1101985"/>
                <a:ext cx="1882539" cy="197424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1905" r="-119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4" name="Straight Connector 53"/>
            <p:cNvCxnSpPr/>
            <p:nvPr/>
          </p:nvCxnSpPr>
          <p:spPr bwMode="auto">
            <a:xfrm>
              <a:off x="7669653" y="1301614"/>
              <a:ext cx="815043" cy="14698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he-IL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Deg</a:t>
                  </a:r>
                  <a:r>
                    <a: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</m:oMath>
                  </a14:m>
                  <a:endParaRPr lang="en-US" sz="2000" dirty="0" smtClean="0">
                    <a:solidFill>
                      <a:srgbClr val="009933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630" t="-2857" b="-2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/>
          <p:cNvSpPr/>
          <p:nvPr/>
        </p:nvSpPr>
        <p:spPr>
          <a:xfrm>
            <a:off x="139700" y="3819436"/>
            <a:ext cx="56737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Encoding: </a:t>
            </a:r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Evaluations everywhere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4581436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Question: </a:t>
            </a:r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Are these any different than Reed-Muller?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9700" y="5183168"/>
                <a:ext cx="29845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No, for </a:t>
                </a:r>
                <a:r>
                  <a:rPr lang="en-US" dirty="0">
                    <a:solidFill>
                      <a:srgbClr val="3366FF"/>
                    </a:solidFill>
                    <a:latin typeface="Lucida Sans Unicode"/>
                    <a:ea typeface="+mj-ea"/>
                    <a:cs typeface="Lucida Sans Unicode"/>
                  </a:rPr>
                  <a:t>prime</a:t>
                </a: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𝑞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5183168"/>
                <a:ext cx="2984500" cy="498598"/>
              </a:xfrm>
              <a:prstGeom prst="rect">
                <a:avLst/>
              </a:prstGeom>
              <a:blipFill rotWithShape="0">
                <a:blip r:embed="rId15"/>
                <a:stretch>
                  <a:fillRect l="-2857" t="-365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9700" y="5589719"/>
                <a:ext cx="9004300" cy="734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No,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𝑞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for a prime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&lt;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𝑞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⋅</m:t>
                    </m:r>
                    <m:d>
                      <m:dPr>
                        <m:ctrlPr>
                          <a:rPr lang="mr-IN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1−</m:t>
                        </m:r>
                        <m:f>
                          <m:fPr>
                            <m:ctrlPr>
                              <a:rPr lang="mr-IN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cs typeface="Lucida Sans Unicode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cs typeface="Lucida Sans Unicode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5589719"/>
                <a:ext cx="9004300" cy="734881"/>
              </a:xfrm>
              <a:prstGeom prst="rect">
                <a:avLst/>
              </a:prstGeom>
              <a:blipFill rotWithShape="0">
                <a:blip r:embed="rId16"/>
                <a:stretch>
                  <a:fillRect l="-948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1745" y="1635306"/>
                <a:ext cx="6944855" cy="1412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Observation: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𝒫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All polynomials supported on monomials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i="1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so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≤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for any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5" y="1635306"/>
                <a:ext cx="6944855" cy="1412694"/>
              </a:xfrm>
              <a:prstGeom prst="rect">
                <a:avLst/>
              </a:prstGeom>
              <a:blipFill rotWithShape="0">
                <a:blip r:embed="rId17"/>
                <a:stretch>
                  <a:fillRect l="-2018" t="-2155" r="-1842" b="-1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52400" y="990600"/>
            <a:ext cx="7136253" cy="569361"/>
            <a:chOff x="152400" y="990600"/>
            <a:chExt cx="7136253" cy="5693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52400" y="990600"/>
                  <a:ext cx="7136253" cy="5580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𝒫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</m:t>
                            </m:r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:</m:t>
                            </m:r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  <m:e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 dirty="0" err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dirty="0" err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charset="0"/>
                                            <a:ea typeface="Cambria Math" charset="0"/>
                                            <a:cs typeface="Lucida Sans Unicod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latin typeface="Cambria Math" charset="0"/>
                                            <a:cs typeface="Lucida Sans Unicode"/>
                                          </a:rPr>
                                          <m:t>𝑃</m:t>
                                        </m:r>
                                        <m:r>
                                          <a:rPr lang="en-US">
                                            <a:latin typeface="Cambria Math" charset="0"/>
                                            <a:cs typeface="Lucida Sans Unicode"/>
                                          </a:rPr>
                                          <m:t>|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cs typeface="Lucida Sans Unicode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≤</m:t>
                            </m:r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 ∀           </m:t>
                            </m:r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990600"/>
                  <a:ext cx="7136253" cy="55803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4826000" y="1061363"/>
              <a:ext cx="850900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Lucida Sans Unicode"/>
                  <a:cs typeface="Lucida Sans Unicode"/>
                </a:rPr>
                <a:t>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1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6636" y="146804"/>
                <a:ext cx="9107364" cy="812800"/>
              </a:xfrm>
            </p:spPr>
            <p:txBody>
              <a:bodyPr/>
              <a:lstStyle/>
              <a:p>
                <a:pPr eaLnBrk="1" hangingPunct="1"/>
                <a:r>
                  <a:rPr lang="en-US" sz="4100" kern="1200" dirty="0" smtClean="0">
                    <a:solidFill>
                      <a:srgbClr val="3366FF"/>
                    </a:solidFill>
                    <a:latin typeface="Lucida Sans Unicode"/>
                    <a:ea typeface="+mn-ea"/>
                    <a:cs typeface="Lucida Sans Unicode"/>
                  </a:rPr>
                  <a:t>Example </a:t>
                </a:r>
                <a:r>
                  <a:rPr lang="mr-IN" sz="4100" kern="1200" dirty="0" smtClean="0">
                    <a:solidFill>
                      <a:srgbClr val="3366FF"/>
                    </a:solidFill>
                    <a:latin typeface="Lucida Sans Unicode"/>
                    <a:ea typeface="+mn-ea"/>
                    <a:cs typeface="Lucida Sans Unicode"/>
                  </a:rPr>
                  <a:t>–</a:t>
                </a:r>
                <a:r>
                  <a:rPr lang="en-US" sz="4100" kern="1200" dirty="0" smtClean="0">
                    <a:solidFill>
                      <a:srgbClr val="3366FF"/>
                    </a:solidFill>
                    <a:latin typeface="Lucida Sans Unicode"/>
                    <a:ea typeface="+mn-ea"/>
                    <a:cs typeface="Lucida Sans Unicode"/>
                  </a:rPr>
                  <a:t> Non-prime </a:t>
                </a:r>
                <a14:m>
                  <m:oMath xmlns:m="http://schemas.openxmlformats.org/officeDocument/2006/math">
                    <m:r>
                      <a:rPr lang="en-US" sz="4100" b="0" i="1" kern="1200" smtClean="0">
                        <a:solidFill>
                          <a:srgbClr val="3366FF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𝑞</m:t>
                    </m:r>
                  </m:oMath>
                </a14:m>
                <a:endParaRPr lang="en-US" sz="4100" kern="1200" dirty="0">
                  <a:solidFill>
                    <a:srgbClr val="3366FF"/>
                  </a:solidFill>
                  <a:latin typeface="Lucida Sans Unicode"/>
                  <a:ea typeface="+mn-ea"/>
                  <a:cs typeface="Lucida Sans Unicode"/>
                </a:endParaRPr>
              </a:p>
            </p:txBody>
          </p:sp>
        </mc:Choice>
        <mc:Fallback xmlns="">
          <p:sp>
            <p:nvSpPr>
              <p:cNvPr id="5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636" y="146804"/>
                <a:ext cx="9107364" cy="812800"/>
              </a:xfrm>
              <a:blipFill rotWithShape="0">
                <a:blip r:embed="rId3"/>
                <a:stretch>
                  <a:fillRect t="-676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8600" y="943414"/>
                <a:ext cx="2362200" cy="489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𝑚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 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𝑞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dirty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2</m:t>
                        </m:r>
                      </m:e>
                      <m:sup>
                        <m:r>
                          <a:rPr lang="en-US" dirty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43414"/>
                <a:ext cx="2362200" cy="489365"/>
              </a:xfrm>
              <a:prstGeom prst="rect">
                <a:avLst/>
              </a:prstGeom>
              <a:blipFill rotWithShape="0">
                <a:blip r:embed="rId4"/>
                <a:stretch>
                  <a:fillRect t="-96250" r="-2842" b="-12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8600" y="1553288"/>
                <a:ext cx="7162800" cy="504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Monomial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𝑀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𝑑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𝑦</m:t>
                        </m:r>
                      </m:e>
                      <m:sup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total </a:t>
                </a:r>
                <a:r>
                  <a:rPr lang="en-US" dirty="0" err="1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deg</a:t>
                </a: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&gt;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𝑑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53288"/>
                <a:ext cx="7162800" cy="504112"/>
              </a:xfrm>
              <a:prstGeom prst="rect">
                <a:avLst/>
              </a:prstGeom>
              <a:blipFill rotWithShape="0">
                <a:blip r:embed="rId5"/>
                <a:stretch>
                  <a:fillRect l="-1191" t="-2410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8600" y="2168402"/>
                <a:ext cx="48006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68402"/>
                <a:ext cx="4800600" cy="498598"/>
              </a:xfrm>
              <a:prstGeom prst="rect">
                <a:avLst/>
              </a:prstGeom>
              <a:blipFill rotWithShape="0">
                <a:blip r:embed="rId6"/>
                <a:stretch>
                  <a:fillRect l="-1779" t="-365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8600" y="2817733"/>
                <a:ext cx="4800600" cy="505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17733"/>
                <a:ext cx="4800600" cy="5057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38200" y="3419253"/>
                <a:ext cx="4191000" cy="513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=(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𝑑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𝑑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𝑑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)⋅(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𝑑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𝑑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𝑑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9253"/>
                <a:ext cx="4191000" cy="5138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38200" y="3933112"/>
                <a:ext cx="7315200" cy="70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 +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Lucida Sans Unicode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  <m:t>𝑑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33112"/>
                <a:ext cx="7315200" cy="7003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39000" y="3576935"/>
            <a:ext cx="533402" cy="614065"/>
            <a:chOff x="7239000" y="3924746"/>
            <a:chExt cx="533402" cy="614065"/>
          </a:xfrm>
        </p:grpSpPr>
        <p:sp>
          <p:nvSpPr>
            <p:cNvPr id="29" name="Left Brace 28"/>
            <p:cNvSpPr/>
            <p:nvPr/>
          </p:nvSpPr>
          <p:spPr bwMode="auto">
            <a:xfrm rot="16200000">
              <a:off x="7417574" y="4183984"/>
              <a:ext cx="271611" cy="438044"/>
            </a:xfrm>
            <a:prstGeom prst="leftBrace">
              <a:avLst/>
            </a:prstGeom>
            <a:noFill/>
            <a:ln w="28575">
              <a:solidFill>
                <a:srgbClr val="FF0000"/>
              </a:solidFill>
              <a:headEnd type="none" w="med" len="med"/>
              <a:tailEnd type="none" w="med" len="med"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7239000" y="3924746"/>
                  <a:ext cx="53340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3924746"/>
                  <a:ext cx="533400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160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28600" y="4724400"/>
                <a:ext cx="2590800" cy="504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⟹ 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latin typeface="Lucida Sans Unicode"/>
                    <a:cs typeface="Lucida Sans Unicode"/>
                  </a:rPr>
                  <a:t>Deg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cs typeface="Lucida Sans Unicode"/>
                      </a:rPr>
                      <m:t>≤</m:t>
                    </m:r>
                    <m:r>
                      <a:rPr lang="en-US">
                        <a:latin typeface="Cambria Math" charset="0"/>
                        <a:cs typeface="Lucida Sans Unicode"/>
                      </a:rPr>
                      <m:t>𝑑</m:t>
                    </m:r>
                  </m:oMath>
                </a14:m>
                <a:r>
                  <a:rPr lang="en-US" dirty="0">
                    <a:latin typeface="Lucida Sans Unicode"/>
                    <a:cs typeface="Lucida Sans Unicode"/>
                  </a:rPr>
                  <a:t>!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24400"/>
                <a:ext cx="2590800" cy="504112"/>
              </a:xfrm>
              <a:prstGeom prst="rect">
                <a:avLst/>
              </a:prstGeom>
              <a:blipFill rotWithShape="0">
                <a:blip r:embed="rId11"/>
                <a:stretch>
                  <a:fillRect t="-91566" b="-1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3138" y="5449484"/>
            <a:ext cx="75568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Question: </a:t>
            </a:r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How many monomials are of these?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62200" y="791288"/>
                <a:ext cx="2028825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𝑞</m:t>
                          </m:r>
                        </m:num>
                        <m:den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den>
                      </m:f>
                      <m:r>
                        <a:rPr lang="en-US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e>
                        <m:sup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𝑠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791288"/>
                <a:ext cx="2028825" cy="72244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185260" y="685800"/>
            <a:ext cx="1882539" cy="2668912"/>
            <a:chOff x="7032860" y="762000"/>
            <a:chExt cx="1882539" cy="2668912"/>
          </a:xfrm>
        </p:grpSpPr>
        <p:grpSp>
          <p:nvGrpSpPr>
            <p:cNvPr id="16" name="Group 15"/>
            <p:cNvGrpSpPr/>
            <p:nvPr/>
          </p:nvGrpSpPr>
          <p:grpSpPr>
            <a:xfrm>
              <a:off x="7032860" y="762000"/>
              <a:ext cx="1882539" cy="2314225"/>
              <a:chOff x="7032860" y="762000"/>
              <a:chExt cx="1882539" cy="231422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2860" y="1101985"/>
                <a:ext cx="1882539" cy="197424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1905" r="-119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" name="Straight Connector 16"/>
            <p:cNvCxnSpPr/>
            <p:nvPr/>
          </p:nvCxnSpPr>
          <p:spPr bwMode="auto">
            <a:xfrm>
              <a:off x="7669653" y="1301614"/>
              <a:ext cx="815043" cy="14698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he-IL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Deg</a:t>
                  </a:r>
                  <a:r>
                    <a: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</m:oMath>
                  </a14:m>
                  <a:endParaRPr lang="en-US" sz="2000" dirty="0" smtClean="0">
                    <a:solidFill>
                      <a:srgbClr val="009933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4630" t="-2857" b="-2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21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  <p:bldP spid="25" grpId="0"/>
      <p:bldP spid="32" grpId="0"/>
      <p:bldP spid="3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6636" y="146804"/>
                <a:ext cx="9107364" cy="812800"/>
              </a:xfrm>
            </p:spPr>
            <p:txBody>
              <a:bodyPr/>
              <a:lstStyle/>
              <a:p>
                <a:pPr eaLnBrk="1" hangingPunct="1"/>
                <a:r>
                  <a:rPr lang="en-US" sz="4100" kern="1200" dirty="0" smtClean="0">
                    <a:solidFill>
                      <a:srgbClr val="3366FF"/>
                    </a:solidFill>
                    <a:latin typeface="Lucida Sans Unicode"/>
                    <a:ea typeface="+mn-ea"/>
                    <a:cs typeface="Lucida Sans Unicode"/>
                  </a:rPr>
                  <a:t>Example </a:t>
                </a:r>
                <a:r>
                  <a:rPr lang="mr-IN" sz="4100" kern="1200" dirty="0" smtClean="0">
                    <a:solidFill>
                      <a:srgbClr val="3366FF"/>
                    </a:solidFill>
                    <a:latin typeface="Lucida Sans Unicode"/>
                    <a:ea typeface="+mn-ea"/>
                    <a:cs typeface="Lucida Sans Unicode"/>
                  </a:rPr>
                  <a:t>–</a:t>
                </a:r>
                <a:r>
                  <a:rPr lang="en-US" sz="4100" kern="1200" dirty="0" smtClean="0">
                    <a:solidFill>
                      <a:srgbClr val="3366FF"/>
                    </a:solidFill>
                    <a:latin typeface="Lucida Sans Unicode"/>
                    <a:ea typeface="+mn-ea"/>
                    <a:cs typeface="Lucida Sans Unicode"/>
                  </a:rPr>
                  <a:t> Non-prime </a:t>
                </a:r>
                <a14:m>
                  <m:oMath xmlns:m="http://schemas.openxmlformats.org/officeDocument/2006/math">
                    <m:r>
                      <a:rPr lang="en-US" sz="4100" b="0" i="1" kern="1200" smtClean="0">
                        <a:solidFill>
                          <a:srgbClr val="3366FF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𝑞</m:t>
                    </m:r>
                  </m:oMath>
                </a14:m>
                <a:endParaRPr lang="en-US" sz="4100" kern="1200" dirty="0">
                  <a:solidFill>
                    <a:srgbClr val="3366FF"/>
                  </a:solidFill>
                  <a:latin typeface="Lucida Sans Unicode"/>
                  <a:ea typeface="+mn-ea"/>
                  <a:cs typeface="Lucida Sans Unicode"/>
                </a:endParaRPr>
              </a:p>
            </p:txBody>
          </p:sp>
        </mc:Choice>
        <mc:Fallback xmlns="">
          <p:sp>
            <p:nvSpPr>
              <p:cNvPr id="5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636" y="146804"/>
                <a:ext cx="9107364" cy="812800"/>
              </a:xfrm>
              <a:blipFill rotWithShape="0">
                <a:blip r:embed="rId3"/>
                <a:stretch>
                  <a:fillRect t="-676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8600" y="1447800"/>
                <a:ext cx="8305800" cy="511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Monomial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𝑀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0≤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𝑖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𝑗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&lt;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8305800" cy="511743"/>
              </a:xfrm>
              <a:prstGeom prst="rect">
                <a:avLst/>
              </a:prstGeom>
              <a:blipFill rotWithShape="0">
                <a:blip r:embed="rId4"/>
                <a:stretch>
                  <a:fillRect l="-1028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8600" y="1981200"/>
                <a:ext cx="48006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81200"/>
                <a:ext cx="4800600" cy="498598"/>
              </a:xfrm>
              <a:prstGeom prst="rect">
                <a:avLst/>
              </a:prstGeom>
              <a:blipFill rotWithShape="0">
                <a:blip r:embed="rId5"/>
                <a:stretch>
                  <a:fillRect l="-1779" t="-365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8600" y="2514600"/>
                <a:ext cx="4800600" cy="511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14600"/>
                <a:ext cx="4800600" cy="5117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38200" y="2895600"/>
                <a:ext cx="6172200" cy="1588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 </m:t>
                      </m:r>
                      <m:d>
                        <m:dPr>
                          <m:ctrlPr>
                            <a:rPr lang="mr-IN" sz="20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s-IS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𝑖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mr-IN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mr-IN" sz="20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𝑖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𝑘</m:t>
                                      </m:r>
                                    </m:e>
                                  </m:eqArr>
                                </m:e>
                              </m:d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⋅</m:t>
                      </m:r>
                      <m:d>
                        <m:dPr>
                          <m:ctrlPr>
                            <a:rPr lang="mr-IN" sz="2000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s-IS" sz="20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ℓ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𝑗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mr-I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mr-IN" sz="20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𝑗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ℓ</m:t>
                                      </m:r>
                                    </m:e>
                                  </m:eqArr>
                                </m:e>
                              </m:d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ℓ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ℓ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ℓ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  <a:p>
                <a:pPr>
                  <a:lnSpc>
                    <a:spcPct val="110000"/>
                  </a:lnSpc>
                </a:pPr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172200" cy="15885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3138" y="5339842"/>
            <a:ext cx="31372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Lucas </a:t>
            </a: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theorem:</a:t>
            </a:r>
            <a:endParaRPr lang="en-US" dirty="0" smtClean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38400" y="914400"/>
                <a:ext cx="411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𝛿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14400"/>
                <a:ext cx="411480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4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142708" y="5257800"/>
                <a:ext cx="2984862" cy="764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Lucida Sans Unicode"/>
                        </a:rPr>
                        <m:t>≠0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  <m:t>𝑚𝑜𝑑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  <m:t> 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Lucida Sans Unicode"/>
                        </a:rPr>
                        <m:t>⇔ 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708" y="5257800"/>
                <a:ext cx="2984862" cy="7642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943600" y="4572000"/>
            <a:ext cx="2895600" cy="1752600"/>
            <a:chOff x="6019800" y="4876800"/>
            <a:chExt cx="2895600" cy="1752600"/>
          </a:xfrm>
        </p:grpSpPr>
        <p:sp>
          <p:nvSpPr>
            <p:cNvPr id="57" name="Rectangle 56"/>
            <p:cNvSpPr/>
            <p:nvPr/>
          </p:nvSpPr>
          <p:spPr>
            <a:xfrm>
              <a:off x="6057900" y="4876800"/>
              <a:ext cx="28575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 smtClean="0">
                  <a:latin typeface="Lucida Sans Unicode"/>
                  <a:cs typeface="Lucida Sans Unicode"/>
                </a:rPr>
                <a:t>Binary representation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324600" y="5486400"/>
              <a:ext cx="2239371" cy="381000"/>
              <a:chOff x="6233615" y="5334000"/>
              <a:chExt cx="2239371" cy="381000"/>
            </a:xfrm>
          </p:grpSpPr>
          <p:sp>
            <p:nvSpPr>
              <p:cNvPr id="47" name="Rectangle 46"/>
              <p:cNvSpPr/>
              <p:nvPr/>
            </p:nvSpPr>
            <p:spPr bwMode="auto">
              <a:xfrm>
                <a:off x="6233615" y="5334000"/>
                <a:ext cx="2239371" cy="381000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>
                <a:off x="6995615" y="53340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8138615" y="53340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6614615" y="53340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6400800" y="5165568"/>
              <a:ext cx="2514600" cy="397032"/>
              <a:chOff x="6400800" y="5241768"/>
              <a:chExt cx="2514600" cy="3970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/>
                  <p:cNvSpPr/>
                  <p:nvPr/>
                </p:nvSpPr>
                <p:spPr>
                  <a:xfrm>
                    <a:off x="6400800" y="5241768"/>
                    <a:ext cx="286853" cy="3970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charset="0"/>
                              <a:cs typeface="Lucida Sans Unicode"/>
                            </a:rPr>
                            <m:t>0</m:t>
                          </m:r>
                        </m:oMath>
                      </m:oMathPara>
                    </a14:m>
                    <a:endParaRPr lang="en-US" sz="1800" dirty="0" smtClean="0"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58" name="Rectangle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0800" y="5241768"/>
                    <a:ext cx="286853" cy="3970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42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/>
                  <p:cNvSpPr/>
                  <p:nvPr/>
                </p:nvSpPr>
                <p:spPr>
                  <a:xfrm>
                    <a:off x="6781800" y="5241768"/>
                    <a:ext cx="286853" cy="3970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charset="0"/>
                              <a:cs typeface="Lucida Sans Unicode"/>
                            </a:rPr>
                            <m:t>1</m:t>
                          </m:r>
                        </m:oMath>
                      </m:oMathPara>
                    </a14:m>
                    <a:endParaRPr lang="en-US" sz="1800" dirty="0" smtClean="0"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59" name="Rectangle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81800" y="5241768"/>
                    <a:ext cx="286853" cy="3970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42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/>
                  <p:cNvSpPr/>
                  <p:nvPr/>
                </p:nvSpPr>
                <p:spPr>
                  <a:xfrm>
                    <a:off x="8153400" y="5275624"/>
                    <a:ext cx="762000" cy="36317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charset="0"/>
                              <a:cs typeface="Lucida Sans Unicode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 charset="0"/>
                              <a:cs typeface="Lucida Sans Unicode"/>
                            </a:rPr>
                            <m:t>−1</m:t>
                          </m:r>
                        </m:oMath>
                      </m:oMathPara>
                    </a14:m>
                    <a:endParaRPr lang="en-US" sz="1600" dirty="0" smtClean="0"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60" name="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53400" y="5275624"/>
                    <a:ext cx="762000" cy="363176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6037747" y="5410200"/>
                  <a:ext cx="286853" cy="4985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𝑖</m:t>
                        </m:r>
                      </m:oMath>
                    </m:oMathPara>
                  </a14:m>
                  <a:endParaRPr lang="en-US" dirty="0" smtClean="0"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747" y="5410200"/>
                  <a:ext cx="286853" cy="49859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4255" r="-2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/>
            <p:cNvGrpSpPr/>
            <p:nvPr/>
          </p:nvGrpSpPr>
          <p:grpSpPr>
            <a:xfrm>
              <a:off x="6371229" y="6172200"/>
              <a:ext cx="2239371" cy="381000"/>
              <a:chOff x="6233615" y="5334000"/>
              <a:chExt cx="2239371" cy="381000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6233615" y="5334000"/>
                <a:ext cx="2239371" cy="381000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 bwMode="auto">
              <a:xfrm>
                <a:off x="6995615" y="53340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8138615" y="53340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6614615" y="53340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6019800" y="6130802"/>
                  <a:ext cx="286853" cy="4985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𝑘</m:t>
                        </m:r>
                      </m:oMath>
                    </m:oMathPara>
                  </a14:m>
                  <a:endParaRPr lang="en-US" dirty="0" smtClean="0"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6130802"/>
                  <a:ext cx="286853" cy="49859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6383" r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/>
            <p:nvPr/>
          </p:nvGrpSpPr>
          <p:grpSpPr>
            <a:xfrm>
              <a:off x="6324601" y="5851368"/>
              <a:ext cx="2285999" cy="397032"/>
              <a:chOff x="6324601" y="5851368"/>
              <a:chExt cx="2285999" cy="3970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/>
                  <p:cNvSpPr/>
                  <p:nvPr/>
                </p:nvSpPr>
                <p:spPr>
                  <a:xfrm rot="16200000">
                    <a:off x="6379690" y="5871655"/>
                    <a:ext cx="286853" cy="3970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charset="0"/>
                              <a:cs typeface="Lucida Sans Unicode"/>
                            </a:rPr>
                            <m:t>≤</m:t>
                          </m:r>
                        </m:oMath>
                      </m:oMathPara>
                    </a14:m>
                    <a:endParaRPr lang="en-US" sz="1800" dirty="0" smtClean="0"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69" name="Rectangle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379690" y="5871655"/>
                    <a:ext cx="286853" cy="3970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t="-19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 rot="16200000">
                    <a:off x="6760690" y="5888511"/>
                    <a:ext cx="286853" cy="3970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charset="0"/>
                              <a:cs typeface="Lucida Sans Unicode"/>
                            </a:rPr>
                            <m:t>≤</m:t>
                          </m:r>
                        </m:oMath>
                      </m:oMathPara>
                    </a14:m>
                    <a:endParaRPr lang="en-US" sz="1800" dirty="0" smtClean="0"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760690" y="5888511"/>
                    <a:ext cx="286853" cy="3970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t="-19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 rot="16200000">
                    <a:off x="8268657" y="5888511"/>
                    <a:ext cx="286853" cy="3970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charset="0"/>
                              <a:cs typeface="Lucida Sans Unicode"/>
                            </a:rPr>
                            <m:t>≤</m:t>
                          </m:r>
                        </m:oMath>
                      </m:oMathPara>
                    </a14:m>
                    <a:endParaRPr lang="en-US" sz="1800" dirty="0" smtClean="0"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8268657" y="5888511"/>
                    <a:ext cx="286853" cy="3970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t="-19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/>
                  <p:cNvSpPr/>
                  <p:nvPr/>
                </p:nvSpPr>
                <p:spPr>
                  <a:xfrm>
                    <a:off x="7467600" y="5851368"/>
                    <a:ext cx="286853" cy="3970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charset="0"/>
                              <a:cs typeface="Lucida Sans Unicode"/>
                            </a:rPr>
                            <m:t>⋯</m:t>
                          </m:r>
                        </m:oMath>
                      </m:oMathPara>
                    </a14:m>
                    <a:endParaRPr lang="en-US" sz="1800" dirty="0" smtClean="0"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68" name="Rectangle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600" y="5851368"/>
                    <a:ext cx="286853" cy="3970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r="-148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28600" y="943414"/>
                <a:ext cx="2362200" cy="489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𝑚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 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𝑞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dirty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2</m:t>
                        </m:r>
                      </m:e>
                      <m:sup>
                        <m:r>
                          <a:rPr lang="en-US" dirty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43414"/>
                <a:ext cx="2362200" cy="489365"/>
              </a:xfrm>
              <a:prstGeom prst="rect">
                <a:avLst/>
              </a:prstGeom>
              <a:blipFill rotWithShape="0">
                <a:blip r:embed="rId19"/>
                <a:stretch>
                  <a:fillRect t="-96250" r="-2842" b="-12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600200" y="3864365"/>
            <a:ext cx="3733800" cy="936235"/>
            <a:chOff x="1600200" y="3838052"/>
            <a:chExt cx="3733800" cy="936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600200" y="4343400"/>
                  <a:ext cx="3733800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2000" dirty="0" smtClean="0">
                      <a:solidFill>
                        <a:srgbClr val="FF0000"/>
                      </a:solidFill>
                      <a:latin typeface="Lucida Sans Unicode"/>
                      <a:cs typeface="Lucida Sans Unicode"/>
                    </a:rPr>
                    <a:t>When are these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≠0</m:t>
                      </m:r>
                    </m:oMath>
                  </a14:m>
                  <a:r>
                    <a:rPr lang="en-US" sz="2000" dirty="0" smtClean="0">
                      <a:solidFill>
                        <a:srgbClr val="FF0000"/>
                      </a:solidFill>
                      <a:latin typeface="Lucida Sans Unicode"/>
                      <a:cs typeface="Lucida Sans Unicode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𝑚𝑜𝑑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 2) </m:t>
                      </m:r>
                    </m:oMath>
                  </a14:m>
                  <a:r>
                    <a:rPr lang="en-US" sz="2000" dirty="0" smtClean="0">
                      <a:solidFill>
                        <a:srgbClr val="FF0000"/>
                      </a:solidFill>
                      <a:latin typeface="Lucida Sans Unicode"/>
                      <a:cs typeface="Lucida Sans Unicode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343400"/>
                  <a:ext cx="3733800" cy="43088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797" t="-90141" r="-490" b="-1098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2057400" y="3838052"/>
              <a:ext cx="543826" cy="5053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 flipV="1">
              <a:off x="3886200" y="3859887"/>
              <a:ext cx="543826" cy="5053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Group 37"/>
          <p:cNvGrpSpPr/>
          <p:nvPr/>
        </p:nvGrpSpPr>
        <p:grpSpPr>
          <a:xfrm>
            <a:off x="7185260" y="685800"/>
            <a:ext cx="1882539" cy="2668912"/>
            <a:chOff x="7032860" y="762000"/>
            <a:chExt cx="1882539" cy="2668912"/>
          </a:xfrm>
        </p:grpSpPr>
        <p:grpSp>
          <p:nvGrpSpPr>
            <p:cNvPr id="39" name="Group 38"/>
            <p:cNvGrpSpPr/>
            <p:nvPr/>
          </p:nvGrpSpPr>
          <p:grpSpPr>
            <a:xfrm>
              <a:off x="7032860" y="762000"/>
              <a:ext cx="1882539" cy="2314225"/>
              <a:chOff x="7032860" y="762000"/>
              <a:chExt cx="1882539" cy="2314225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32860" y="1101985"/>
                <a:ext cx="1882539" cy="197424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11905" r="-119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Connector 39"/>
            <p:cNvCxnSpPr/>
            <p:nvPr/>
          </p:nvCxnSpPr>
          <p:spPr bwMode="auto">
            <a:xfrm>
              <a:off x="7669653" y="1301614"/>
              <a:ext cx="815043" cy="14698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he-IL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Deg</a:t>
                  </a:r>
                  <a:r>
                    <a: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</m:oMath>
                  </a14:m>
                  <a:endParaRPr lang="en-US" sz="2000" dirty="0" smtClean="0">
                    <a:solidFill>
                      <a:srgbClr val="009933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4630" t="-2857" b="-2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42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3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6636" y="146804"/>
                <a:ext cx="9107364" cy="812800"/>
              </a:xfrm>
            </p:spPr>
            <p:txBody>
              <a:bodyPr/>
              <a:lstStyle/>
              <a:p>
                <a:pPr eaLnBrk="1" hangingPunct="1"/>
                <a:r>
                  <a:rPr lang="en-US" sz="4100" kern="1200" dirty="0" smtClean="0">
                    <a:solidFill>
                      <a:srgbClr val="3366FF"/>
                    </a:solidFill>
                    <a:latin typeface="Lucida Sans Unicode"/>
                    <a:ea typeface="+mn-ea"/>
                    <a:cs typeface="Lucida Sans Unicode"/>
                  </a:rPr>
                  <a:t>Example </a:t>
                </a:r>
                <a:r>
                  <a:rPr lang="mr-IN" sz="4100" kern="1200" dirty="0" smtClean="0">
                    <a:solidFill>
                      <a:srgbClr val="3366FF"/>
                    </a:solidFill>
                    <a:latin typeface="Lucida Sans Unicode"/>
                    <a:ea typeface="+mn-ea"/>
                    <a:cs typeface="Lucida Sans Unicode"/>
                  </a:rPr>
                  <a:t>–</a:t>
                </a:r>
                <a:r>
                  <a:rPr lang="en-US" sz="4100" kern="1200" dirty="0" smtClean="0">
                    <a:solidFill>
                      <a:srgbClr val="3366FF"/>
                    </a:solidFill>
                    <a:latin typeface="Lucida Sans Unicode"/>
                    <a:ea typeface="+mn-ea"/>
                    <a:cs typeface="Lucida Sans Unicode"/>
                  </a:rPr>
                  <a:t> Non-prime </a:t>
                </a:r>
                <a14:m>
                  <m:oMath xmlns:m="http://schemas.openxmlformats.org/officeDocument/2006/math">
                    <m:r>
                      <a:rPr lang="en-US" sz="4100" b="0" i="1" kern="1200" smtClean="0">
                        <a:solidFill>
                          <a:srgbClr val="3366FF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𝑞</m:t>
                    </m:r>
                  </m:oMath>
                </a14:m>
                <a:endParaRPr lang="en-US" sz="4100" kern="1200" dirty="0">
                  <a:solidFill>
                    <a:srgbClr val="3366FF"/>
                  </a:solidFill>
                  <a:latin typeface="Lucida Sans Unicode"/>
                  <a:ea typeface="+mn-ea"/>
                  <a:cs typeface="Lucida Sans Unicode"/>
                </a:endParaRPr>
              </a:p>
            </p:txBody>
          </p:sp>
        </mc:Choice>
        <mc:Fallback xmlns="">
          <p:sp>
            <p:nvSpPr>
              <p:cNvPr id="5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636" y="146804"/>
                <a:ext cx="9107364" cy="812800"/>
              </a:xfrm>
              <a:blipFill rotWithShape="0">
                <a:blip r:embed="rId3"/>
                <a:stretch>
                  <a:fillRect t="-676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8600" y="1447800"/>
                <a:ext cx="8839200" cy="511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Monomial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cs typeface="Lucida Sans Unicode"/>
                      </a:rPr>
                      <m:t>𝑀</m:t>
                    </m:r>
                    <m:r>
                      <a:rPr lang="en-US" i="1">
                        <a:latin typeface="Cambria Math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cs typeface="Lucida Sans Unicode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cs typeface="Lucida Sans Unicode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cs typeface="Lucida Sans Unicode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cs typeface="Lucida Sans Unicode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0≤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𝑖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𝑗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&lt;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8839200" cy="511743"/>
              </a:xfrm>
              <a:prstGeom prst="rect">
                <a:avLst/>
              </a:prstGeom>
              <a:blipFill rotWithShape="0">
                <a:blip r:embed="rId4"/>
                <a:stretch>
                  <a:fillRect l="-966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8600" y="1981200"/>
                <a:ext cx="48006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cs typeface="Lucida Sans Unicode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81200"/>
                <a:ext cx="4800600" cy="498598"/>
              </a:xfrm>
              <a:prstGeom prst="rect">
                <a:avLst/>
              </a:prstGeom>
              <a:blipFill rotWithShape="0">
                <a:blip r:embed="rId5"/>
                <a:stretch>
                  <a:fillRect l="-1779" t="-365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8600" y="2514600"/>
                <a:ext cx="4800600" cy="511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14600"/>
                <a:ext cx="4800600" cy="5117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38400" y="914400"/>
                <a:ext cx="411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𝛿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14400"/>
                <a:ext cx="411480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4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28600" y="943414"/>
                <a:ext cx="2362200" cy="489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𝑚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 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𝑞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dirty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2</m:t>
                        </m:r>
                      </m:e>
                      <m:sup>
                        <m:r>
                          <a:rPr lang="en-US" dirty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43414"/>
                <a:ext cx="2362200" cy="489365"/>
              </a:xfrm>
              <a:prstGeom prst="rect">
                <a:avLst/>
              </a:prstGeom>
              <a:blipFill rotWithShape="0">
                <a:blip r:embed="rId8"/>
                <a:stretch>
                  <a:fillRect t="-96250" r="-2842" b="-12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63138" y="4114800"/>
            <a:ext cx="28324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Observation:</a:t>
            </a:r>
            <a:endParaRPr lang="en-US" dirty="0" smtClean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40295" y="4620304"/>
                <a:ext cx="762000" cy="363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𝑟</m:t>
                      </m:r>
                    </m:oMath>
                  </m:oMathPara>
                </a14:m>
                <a:endParaRPr lang="en-US" sz="1600" dirty="0" smtClean="0">
                  <a:solidFill>
                    <a:srgbClr val="FF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95" y="4620304"/>
                <a:ext cx="762000" cy="3631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6200" y="4615749"/>
            <a:ext cx="3200400" cy="1371303"/>
            <a:chOff x="76200" y="4766095"/>
            <a:chExt cx="3200400" cy="1371303"/>
          </a:xfrm>
        </p:grpSpPr>
        <p:grpSp>
          <p:nvGrpSpPr>
            <p:cNvPr id="73" name="Group 72"/>
            <p:cNvGrpSpPr/>
            <p:nvPr/>
          </p:nvGrpSpPr>
          <p:grpSpPr>
            <a:xfrm>
              <a:off x="457200" y="4766095"/>
              <a:ext cx="2819400" cy="397032"/>
              <a:chOff x="457200" y="5105400"/>
              <a:chExt cx="2819400" cy="3970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/>
                  <p:cNvSpPr/>
                  <p:nvPr/>
                </p:nvSpPr>
                <p:spPr>
                  <a:xfrm>
                    <a:off x="457200" y="5105400"/>
                    <a:ext cx="286853" cy="3970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charset="0"/>
                              <a:cs typeface="Lucida Sans Unicode"/>
                            </a:rPr>
                            <m:t>0</m:t>
                          </m:r>
                        </m:oMath>
                      </m:oMathPara>
                    </a14:m>
                    <a:endParaRPr lang="en-US" sz="1800" dirty="0" smtClean="0"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90" name="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00" y="5105400"/>
                    <a:ext cx="286853" cy="3970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42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ectangle 90"/>
                  <p:cNvSpPr/>
                  <p:nvPr/>
                </p:nvSpPr>
                <p:spPr>
                  <a:xfrm>
                    <a:off x="2514600" y="5105400"/>
                    <a:ext cx="762000" cy="36317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charset="0"/>
                              <a:cs typeface="Lucida Sans Unicode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 charset="0"/>
                              <a:cs typeface="Lucida Sans Unicode"/>
                            </a:rPr>
                            <m:t>−1</m:t>
                          </m:r>
                        </m:oMath>
                      </m:oMathPara>
                    </a14:m>
                    <a:endParaRPr lang="en-US" sz="1600" dirty="0" smtClean="0"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91" name="Rectangle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4600" y="5105400"/>
                    <a:ext cx="762000" cy="363176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/>
            <p:cNvGrpSpPr/>
            <p:nvPr/>
          </p:nvGrpSpPr>
          <p:grpSpPr>
            <a:xfrm>
              <a:off x="76200" y="5638800"/>
              <a:ext cx="2895600" cy="498598"/>
              <a:chOff x="6019800" y="6207002"/>
              <a:chExt cx="2895600" cy="498598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6371229" y="6232368"/>
                <a:ext cx="2544171" cy="397032"/>
                <a:chOff x="6233615" y="5317968"/>
                <a:chExt cx="2544171" cy="397032"/>
              </a:xfrm>
            </p:grpSpPr>
            <p:sp>
              <p:nvSpPr>
                <p:cNvPr id="85" name="Rectangle 84"/>
                <p:cNvSpPr/>
                <p:nvPr/>
              </p:nvSpPr>
              <p:spPr bwMode="auto">
                <a:xfrm>
                  <a:off x="6233615" y="5334000"/>
                  <a:ext cx="2544171" cy="381000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6995615" y="5334000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>
                  <a:off x="7376615" y="5334000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8396786" y="5317968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>
                  <a:off x="6614615" y="5334000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/>
                  <p:cNvSpPr/>
                  <p:nvPr/>
                </p:nvSpPr>
                <p:spPr>
                  <a:xfrm>
                    <a:off x="6019800" y="6207002"/>
                    <a:ext cx="286853" cy="4985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charset="0"/>
                              <a:cs typeface="Lucida Sans Unicode"/>
                            </a:rPr>
                            <m:t>𝑗</m:t>
                          </m:r>
                        </m:oMath>
                      </m:oMathPara>
                    </a14:m>
                    <a:endParaRPr lang="en-US" dirty="0" smtClean="0"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84" name="Rectangle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9800" y="6207002"/>
                    <a:ext cx="286853" cy="498598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7021" r="-17021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5" name="Group 74"/>
            <p:cNvGrpSpPr/>
            <p:nvPr/>
          </p:nvGrpSpPr>
          <p:grpSpPr>
            <a:xfrm>
              <a:off x="94147" y="5061948"/>
              <a:ext cx="2877653" cy="498598"/>
              <a:chOff x="94147" y="5341085"/>
              <a:chExt cx="2877653" cy="4985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/>
                  <p:cNvSpPr/>
                  <p:nvPr/>
                </p:nvSpPr>
                <p:spPr>
                  <a:xfrm>
                    <a:off x="94147" y="5341085"/>
                    <a:ext cx="286853" cy="4985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charset="0"/>
                              <a:cs typeface="Lucida Sans Unicode"/>
                            </a:rPr>
                            <m:t>𝑖</m:t>
                          </m:r>
                        </m:oMath>
                      </m:oMathPara>
                    </a14:m>
                    <a:endParaRPr lang="en-US" dirty="0" smtClean="0"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76" name="Rectangle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47" y="5341085"/>
                    <a:ext cx="286853" cy="498598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7" name="Group 76"/>
              <p:cNvGrpSpPr/>
              <p:nvPr/>
            </p:nvGrpSpPr>
            <p:grpSpPr>
              <a:xfrm>
                <a:off x="381000" y="5356291"/>
                <a:ext cx="2590800" cy="397032"/>
                <a:chOff x="381000" y="5432491"/>
                <a:chExt cx="2590800" cy="397032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381000" y="5448523"/>
                  <a:ext cx="2590800" cy="381000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 bwMode="auto">
                <a:xfrm>
                  <a:off x="1143000" y="5448523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>
                  <a:off x="1524000" y="5448523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>
                  <a:off x="762000" y="5448523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" name="Straight Connector 81"/>
                <p:cNvCxnSpPr/>
                <p:nvPr/>
              </p:nvCxnSpPr>
              <p:spPr bwMode="auto">
                <a:xfrm>
                  <a:off x="2590800" y="5432491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92" name="Group 91"/>
          <p:cNvGrpSpPr/>
          <p:nvPr/>
        </p:nvGrpSpPr>
        <p:grpSpPr>
          <a:xfrm>
            <a:off x="1885750" y="4910807"/>
            <a:ext cx="609600" cy="1034847"/>
            <a:chOff x="1752600" y="5442153"/>
            <a:chExt cx="609600" cy="1034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752600" y="5442153"/>
                  <a:ext cx="609600" cy="4231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3366FF"/>
                          </a:solidFill>
                          <a:latin typeface="Cambria Math" charset="0"/>
                          <a:ea typeface="+mj-ea"/>
                          <a:cs typeface="Lucida Sans Unicode"/>
                        </a:rPr>
                        <m:t>0</m:t>
                      </m:r>
                    </m:oMath>
                  </a14:m>
                  <a:r>
                    <a:rPr lang="en-US" sz="2000" dirty="0" smtClean="0">
                      <a:solidFill>
                        <a:srgbClr val="3366FF"/>
                      </a:solidFill>
                      <a:latin typeface="Lucida Sans Unicode"/>
                      <a:ea typeface="+mj-ea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>
                          <a:solidFill>
                            <a:srgbClr val="3366FF"/>
                          </a:solidFill>
                          <a:latin typeface="Cambria Math" charset="0"/>
                          <a:cs typeface="Lucida Sans Unicode"/>
                        </a:rPr>
                        <m:t>0</m:t>
                      </m:r>
                    </m:oMath>
                  </a14:m>
                  <a:endParaRPr lang="en-US" sz="2000" dirty="0">
                    <a:solidFill>
                      <a:srgbClr val="3366FF"/>
                    </a:solidFill>
                    <a:latin typeface="Lucida Sans Unicode"/>
                    <a:ea typeface="+mj-ea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5442153"/>
                  <a:ext cx="609600" cy="42319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1752600" y="6053807"/>
                  <a:ext cx="609600" cy="4231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3366FF"/>
                          </a:solidFill>
                          <a:latin typeface="Cambria Math" charset="0"/>
                          <a:ea typeface="+mj-ea"/>
                          <a:cs typeface="Lucida Sans Unicode"/>
                        </a:rPr>
                        <m:t>0</m:t>
                      </m:r>
                    </m:oMath>
                  </a14:m>
                  <a:r>
                    <a:rPr lang="en-US" sz="2000" dirty="0" smtClean="0">
                      <a:solidFill>
                        <a:srgbClr val="3366FF"/>
                      </a:solidFill>
                      <a:latin typeface="Lucida Sans Unicode"/>
                      <a:ea typeface="+mj-ea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>
                          <a:solidFill>
                            <a:srgbClr val="3366FF"/>
                          </a:solidFill>
                          <a:latin typeface="Cambria Math" charset="0"/>
                          <a:cs typeface="Lucida Sans Unicode"/>
                        </a:rPr>
                        <m:t>0</m:t>
                      </m:r>
                    </m:oMath>
                  </a14:m>
                  <a:endParaRPr lang="en-US" sz="2000" dirty="0">
                    <a:solidFill>
                      <a:srgbClr val="3366FF"/>
                    </a:solidFill>
                    <a:latin typeface="Lucida Sans Unicode"/>
                    <a:ea typeface="+mj-ea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6053807"/>
                  <a:ext cx="609600" cy="42319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3124200" y="5210888"/>
                <a:ext cx="685800" cy="504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210888"/>
                <a:ext cx="685800" cy="50411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4038599" y="4099665"/>
                <a:ext cx="5029199" cy="669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∀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,ℓ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 </a:t>
                </a:r>
                <a:r>
                  <a:rPr lang="en-US" sz="2000" dirty="0" err="1">
                    <a:latin typeface="Lucida Sans Unicode"/>
                    <a:cs typeface="Lucida Sans Unicode"/>
                  </a:rPr>
                  <a:t>s.t.</a:t>
                </a:r>
                <a:r>
                  <a:rPr lang="en-US" sz="2000" dirty="0"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sz="2000" i="1">
                            <a:latin typeface="Cambria Math" charset="0"/>
                            <a:cs typeface="Lucida Sans Unicode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sz="2000" i="1">
                                <a:latin typeface="Cambria Math" charset="0"/>
                                <a:cs typeface="Lucida Sans Unicode"/>
                              </a:rPr>
                            </m:ctrlPr>
                          </m:eqArrPr>
                          <m:e>
                            <m:r>
                              <a:rPr lang="en-US" sz="2000">
                                <a:latin typeface="Cambria Math" charset="0"/>
                                <a:cs typeface="Lucida Sans Unicode"/>
                              </a:rPr>
                              <m:t>𝑖</m:t>
                            </m:r>
                          </m:e>
                          <m:e>
                            <m:r>
                              <a:rPr lang="en-US" sz="2000">
                                <a:latin typeface="Cambria Math" charset="0"/>
                                <a:cs typeface="Lucida Sans Unicode"/>
                              </a:rPr>
                              <m:t>𝑘</m:t>
                            </m:r>
                          </m:e>
                        </m:eqArr>
                      </m:e>
                    </m:d>
                    <m:r>
                      <a:rPr lang="en-US" sz="2000">
                        <a:latin typeface="Cambria Math" charset="0"/>
                        <a:cs typeface="Lucida Sans Unicode"/>
                      </a:rPr>
                      <m:t>,</m:t>
                    </m:r>
                    <m:d>
                      <m:dPr>
                        <m:ctrlPr>
                          <a:rPr lang="mr-IN" sz="2000" i="1">
                            <a:latin typeface="Cambria Math" charset="0"/>
                            <a:cs typeface="Lucida Sans Unicode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sz="2000" i="1">
                                <a:latin typeface="Cambria Math" charset="0"/>
                                <a:cs typeface="Lucida Sans Unicode"/>
                              </a:rPr>
                            </m:ctrlPr>
                          </m:eqArrPr>
                          <m:e>
                            <m:r>
                              <a:rPr lang="en-US" sz="2000">
                                <a:latin typeface="Cambria Math" charset="0"/>
                                <a:cs typeface="Lucida Sans Unicode"/>
                              </a:rPr>
                              <m:t>𝑗</m:t>
                            </m:r>
                          </m:e>
                          <m:e>
                            <m:r>
                              <a:rPr lang="en-US" sz="2000">
                                <a:latin typeface="Cambria Math" charset="0"/>
                                <a:cs typeface="Lucida Sans Unicode"/>
                              </a:rPr>
                              <m:t>ℓ</m:t>
                            </m:r>
                          </m:e>
                        </m:eqArr>
                      </m:e>
                    </m:d>
                    <m:r>
                      <a:rPr lang="en-US" sz="2000">
                        <a:latin typeface="Cambria Math" charset="0"/>
                        <a:cs typeface="Lucida Sans Unicode"/>
                      </a:rPr>
                      <m:t>≠0</m:t>
                    </m:r>
                  </m:oMath>
                </a14:m>
                <a:r>
                  <a:rPr lang="en-US" sz="2000" dirty="0"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charset="0"/>
                            <a:cs typeface="Lucida Sans Unicode"/>
                          </a:rPr>
                          <m:t>𝑚𝑜𝑑</m:t>
                        </m:r>
                        <m:r>
                          <a:rPr lang="en-US" sz="2000">
                            <a:latin typeface="Cambria Math" charset="0"/>
                            <a:cs typeface="Lucida Sans Unicode"/>
                          </a:rPr>
                          <m:t> 2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Lucida Sans Unicode"/>
                    <a:cs typeface="Lucida Sans Unicode"/>
                  </a:rPr>
                  <a:t>:</a:t>
                </a:r>
                <a:endParaRPr lang="en-US" sz="2000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99" y="4099665"/>
                <a:ext cx="5029199" cy="669350"/>
              </a:xfrm>
              <a:prstGeom prst="rect">
                <a:avLst/>
              </a:prstGeom>
              <a:blipFill rotWithShape="0">
                <a:blip r:embed="rId17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86200" y="4657475"/>
            <a:ext cx="3200400" cy="1354884"/>
            <a:chOff x="4343400" y="4792906"/>
            <a:chExt cx="3200400" cy="1354884"/>
          </a:xfrm>
        </p:grpSpPr>
        <p:grpSp>
          <p:nvGrpSpPr>
            <p:cNvPr id="97" name="Group 96"/>
            <p:cNvGrpSpPr/>
            <p:nvPr/>
          </p:nvGrpSpPr>
          <p:grpSpPr>
            <a:xfrm>
              <a:off x="4724400" y="4792906"/>
              <a:ext cx="2819400" cy="399086"/>
              <a:chOff x="4724400" y="5011114"/>
              <a:chExt cx="2819400" cy="3990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97"/>
                  <p:cNvSpPr/>
                  <p:nvPr/>
                </p:nvSpPr>
                <p:spPr>
                  <a:xfrm>
                    <a:off x="5307495" y="5011114"/>
                    <a:ext cx="762000" cy="36317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𝑟</m:t>
                          </m:r>
                        </m:oMath>
                      </m:oMathPara>
                    </a14:m>
                    <a:endParaRPr lang="en-US" sz="1600" dirty="0" smtClean="0">
                      <a:solidFill>
                        <a:srgbClr val="FF0000"/>
                      </a:solidFill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98" name="Rectangle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7495" y="5011114"/>
                    <a:ext cx="762000" cy="363176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9" name="Group 98"/>
              <p:cNvGrpSpPr/>
              <p:nvPr/>
            </p:nvGrpSpPr>
            <p:grpSpPr>
              <a:xfrm>
                <a:off x="4724400" y="5013168"/>
                <a:ext cx="2819400" cy="397032"/>
                <a:chOff x="457200" y="5105400"/>
                <a:chExt cx="2819400" cy="3970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457200" y="5105400"/>
                      <a:ext cx="286853" cy="3970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11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latin typeface="Cambria Math" charset="0"/>
                                <a:cs typeface="Lucida Sans Unicode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800" dirty="0" smtClean="0">
                        <a:latin typeface="Lucida Sans Unicode"/>
                        <a:cs typeface="Lucida Sans Unicode"/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7200" y="5105400"/>
                      <a:ext cx="286853" cy="397032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r="-425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2514600" y="5105400"/>
                      <a:ext cx="762000" cy="36317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11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charset="0"/>
                                <a:cs typeface="Lucida Sans Unicode"/>
                              </a:rPr>
                              <m:t>𝑠</m:t>
                            </m:r>
                            <m:r>
                              <a:rPr lang="en-US" sz="1600" b="0" i="1" smtClean="0">
                                <a:latin typeface="Cambria Math" charset="0"/>
                                <a:cs typeface="Lucida Sans Unicode"/>
                              </a:rPr>
                              <m:t>−1</m:t>
                            </m:r>
                          </m:oMath>
                        </m:oMathPara>
                      </a14:m>
                      <a:endParaRPr lang="en-US" sz="1600" dirty="0" smtClean="0">
                        <a:latin typeface="Lucida Sans Unicode"/>
                        <a:cs typeface="Lucida Sans Unicode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4600" y="5105400"/>
                      <a:ext cx="762000" cy="363176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02" name="Group 101"/>
            <p:cNvGrpSpPr/>
            <p:nvPr/>
          </p:nvGrpSpPr>
          <p:grpSpPr>
            <a:xfrm>
              <a:off x="4343400" y="5649192"/>
              <a:ext cx="2895600" cy="498598"/>
              <a:chOff x="6019800" y="6207002"/>
              <a:chExt cx="2895600" cy="498598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6371229" y="6232368"/>
                <a:ext cx="2544171" cy="397032"/>
                <a:chOff x="6233615" y="5317968"/>
                <a:chExt cx="2544171" cy="397032"/>
              </a:xfrm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6233615" y="5334000"/>
                  <a:ext cx="2544171" cy="381000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 bwMode="auto">
                <a:xfrm>
                  <a:off x="6995615" y="5334000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>
                  <a:off x="7376615" y="5334000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>
                  <a:off x="8396786" y="5317968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9" name="Straight Connector 108"/>
                <p:cNvCxnSpPr/>
                <p:nvPr/>
              </p:nvCxnSpPr>
              <p:spPr bwMode="auto">
                <a:xfrm>
                  <a:off x="6614615" y="5334000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6019800" y="6207002"/>
                    <a:ext cx="286853" cy="4985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charset="0"/>
                              <a:cs typeface="Lucida Sans Unicode"/>
                            </a:rPr>
                            <m:t>ℓ</m:t>
                          </m:r>
                        </m:oMath>
                      </m:oMathPara>
                    </a14:m>
                    <a:endParaRPr lang="en-US" dirty="0" smtClean="0"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9800" y="6207002"/>
                    <a:ext cx="286853" cy="498598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6383" r="-234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0" name="Group 109"/>
            <p:cNvGrpSpPr/>
            <p:nvPr/>
          </p:nvGrpSpPr>
          <p:grpSpPr>
            <a:xfrm>
              <a:off x="4361347" y="5023560"/>
              <a:ext cx="2877653" cy="498598"/>
              <a:chOff x="94147" y="5273832"/>
              <a:chExt cx="2877653" cy="4985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/>
                  <p:cNvSpPr/>
                  <p:nvPr/>
                </p:nvSpPr>
                <p:spPr>
                  <a:xfrm>
                    <a:off x="94147" y="5273832"/>
                    <a:ext cx="286853" cy="4985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charset="0"/>
                              <a:cs typeface="Lucida Sans Unicode"/>
                            </a:rPr>
                            <m:t>𝑘</m:t>
                          </m:r>
                        </m:oMath>
                      </m:oMathPara>
                    </a14:m>
                    <a:endParaRPr lang="en-US" dirty="0" smtClean="0"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111" name="Rectangle 1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47" y="5273832"/>
                    <a:ext cx="286853" cy="498598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6250" r="-270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2" name="Group 111"/>
              <p:cNvGrpSpPr/>
              <p:nvPr/>
            </p:nvGrpSpPr>
            <p:grpSpPr>
              <a:xfrm>
                <a:off x="381000" y="5334000"/>
                <a:ext cx="2590800" cy="397032"/>
                <a:chOff x="381000" y="5410200"/>
                <a:chExt cx="2590800" cy="397032"/>
              </a:xfrm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381000" y="5426232"/>
                  <a:ext cx="2590800" cy="381000"/>
                </a:xfrm>
                <a:prstGeom prst="rect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1143000" y="5426232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>
                  <a:off x="1524000" y="5426232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6" name="Straight Connector 115"/>
                <p:cNvCxnSpPr/>
                <p:nvPr/>
              </p:nvCxnSpPr>
              <p:spPr bwMode="auto">
                <a:xfrm>
                  <a:off x="762000" y="5426232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>
                  <a:off x="2590800" y="5410200"/>
                  <a:ext cx="0" cy="381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18" name="Group 117"/>
            <p:cNvGrpSpPr/>
            <p:nvPr/>
          </p:nvGrpSpPr>
          <p:grpSpPr>
            <a:xfrm>
              <a:off x="6096000" y="5080509"/>
              <a:ext cx="609600" cy="1006632"/>
              <a:chOff x="1752600" y="5390949"/>
              <a:chExt cx="609600" cy="1006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Rectangle 118"/>
                  <p:cNvSpPr/>
                  <p:nvPr/>
                </p:nvSpPr>
                <p:spPr>
                  <a:xfrm>
                    <a:off x="1752600" y="5390949"/>
                    <a:ext cx="609600" cy="42319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3366FF"/>
                            </a:solidFill>
                            <a:latin typeface="Cambria Math" charset="0"/>
                            <a:ea typeface="+mj-ea"/>
                            <a:cs typeface="Lucida Sans Unicode"/>
                          </a:rPr>
                          <m:t>0</m:t>
                        </m:r>
                      </m:oMath>
                    </a14:m>
                    <a:r>
                      <a:rPr lang="en-US" sz="2000" dirty="0" smtClean="0">
                        <a:solidFill>
                          <a:srgbClr val="3366FF"/>
                        </a:solidFill>
                        <a:latin typeface="Lucida Sans Unicode"/>
                        <a:ea typeface="+mj-ea"/>
                        <a:cs typeface="Lucida Sans Unicode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>
                            <a:solidFill>
                              <a:srgbClr val="3366FF"/>
                            </a:solidFill>
                            <a:latin typeface="Cambria Math" charset="0"/>
                            <a:cs typeface="Lucida Sans Unicode"/>
                          </a:rPr>
                          <m:t>0</m:t>
                        </m:r>
                      </m:oMath>
                    </a14:m>
                    <a:endParaRPr lang="en-US" sz="2000" dirty="0">
                      <a:solidFill>
                        <a:srgbClr val="3366FF"/>
                      </a:solidFill>
                      <a:latin typeface="Lucida Sans Unicode"/>
                      <a:ea typeface="+mj-ea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119" name="Rectangle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600" y="5390949"/>
                    <a:ext cx="609600" cy="423193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1752600" y="5974388"/>
                    <a:ext cx="609600" cy="42319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3366FF"/>
                            </a:solidFill>
                            <a:latin typeface="Cambria Math" charset="0"/>
                            <a:ea typeface="+mj-ea"/>
                            <a:cs typeface="Lucida Sans Unicode"/>
                          </a:rPr>
                          <m:t>0</m:t>
                        </m:r>
                      </m:oMath>
                    </a14:m>
                    <a:r>
                      <a:rPr lang="en-US" sz="2000" dirty="0" smtClean="0">
                        <a:solidFill>
                          <a:srgbClr val="3366FF"/>
                        </a:solidFill>
                        <a:latin typeface="Lucida Sans Unicode"/>
                        <a:ea typeface="+mj-ea"/>
                        <a:cs typeface="Lucida Sans Unicode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>
                            <a:solidFill>
                              <a:srgbClr val="3366FF"/>
                            </a:solidFill>
                            <a:latin typeface="Cambria Math" charset="0"/>
                            <a:cs typeface="Lucida Sans Unicode"/>
                          </a:rPr>
                          <m:t>0</m:t>
                        </m:r>
                      </m:oMath>
                    </a14:m>
                    <a:endParaRPr lang="en-US" sz="2000" dirty="0">
                      <a:solidFill>
                        <a:srgbClr val="3366FF"/>
                      </a:solidFill>
                      <a:latin typeface="Lucida Sans Unicode"/>
                      <a:ea typeface="+mj-ea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600" y="5974388"/>
                    <a:ext cx="609600" cy="423193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" name="Group 7"/>
          <p:cNvGrpSpPr/>
          <p:nvPr/>
        </p:nvGrpSpPr>
        <p:grpSpPr>
          <a:xfrm>
            <a:off x="4237629" y="6202457"/>
            <a:ext cx="2544171" cy="430887"/>
            <a:chOff x="4694829" y="6286098"/>
            <a:chExt cx="2544171" cy="430887"/>
          </a:xfrm>
        </p:grpSpPr>
        <p:grpSp>
          <p:nvGrpSpPr>
            <p:cNvPr id="122" name="Group 121"/>
            <p:cNvGrpSpPr/>
            <p:nvPr/>
          </p:nvGrpSpPr>
          <p:grpSpPr>
            <a:xfrm>
              <a:off x="4694829" y="6300874"/>
              <a:ext cx="2544171" cy="397032"/>
              <a:chOff x="6233615" y="5317968"/>
              <a:chExt cx="2544171" cy="397032"/>
            </a:xfrm>
          </p:grpSpPr>
          <p:sp>
            <p:nvSpPr>
              <p:cNvPr id="124" name="Rectangle 123"/>
              <p:cNvSpPr/>
              <p:nvPr/>
            </p:nvSpPr>
            <p:spPr bwMode="auto">
              <a:xfrm>
                <a:off x="6233615" y="5334000"/>
                <a:ext cx="2544171" cy="381000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 bwMode="auto">
              <a:xfrm>
                <a:off x="6995615" y="53340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7376615" y="53340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8396786" y="5317968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6614615" y="53340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/>
                <p:cNvSpPr/>
                <p:nvPr/>
              </p:nvSpPr>
              <p:spPr>
                <a:xfrm>
                  <a:off x="6324600" y="6286098"/>
                  <a:ext cx="381000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>
                            <a:solidFill>
                              <a:srgbClr val="3366FF"/>
                            </a:solidFill>
                            <a:latin typeface="Cambria Math" charset="0"/>
                            <a:cs typeface="Lucida Sans Unicode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3366FF"/>
                    </a:solidFill>
                    <a:latin typeface="Lucida Sans Unicode"/>
                    <a:ea typeface="+mj-ea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29" name="Rectangle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286098"/>
                  <a:ext cx="381000" cy="43088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3657600" y="5257800"/>
                <a:ext cx="3810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3366FF"/>
                          </a:solidFill>
                          <a:latin typeface="Cambria Math" charset="0"/>
                          <a:ea typeface="+mj-ea"/>
                          <a:cs typeface="Lucida Sans Unicode"/>
                        </a:rPr>
                        <m:t>+</m:t>
                      </m:r>
                    </m:oMath>
                  </m:oMathPara>
                </a14:m>
                <a:endParaRPr lang="en-US" sz="2000" dirty="0">
                  <a:solidFill>
                    <a:srgbClr val="3366FF"/>
                  </a:solidFill>
                  <a:latin typeface="Lucida Sans Unicode"/>
                  <a:ea typeface="+mj-ea"/>
                  <a:cs typeface="Lucida Sans Unicode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257800"/>
                <a:ext cx="381000" cy="43088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3657600" y="5936159"/>
                <a:ext cx="3810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3366FF"/>
                          </a:solidFill>
                          <a:latin typeface="Cambria Math" charset="0"/>
                          <a:ea typeface="+mj-ea"/>
                          <a:cs typeface="Lucida Sans Unicode"/>
                        </a:rPr>
                        <m:t>=</m:t>
                      </m:r>
                    </m:oMath>
                  </m:oMathPara>
                </a14:m>
                <a:endParaRPr lang="en-US" sz="2000" dirty="0">
                  <a:solidFill>
                    <a:srgbClr val="3366FF"/>
                  </a:solidFill>
                  <a:latin typeface="Lucida Sans Unicode"/>
                  <a:ea typeface="+mj-ea"/>
                  <a:cs typeface="Lucida Sans Unicode"/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936159"/>
                <a:ext cx="381000" cy="43088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705600" y="5936159"/>
            <a:ext cx="2408830" cy="769441"/>
            <a:chOff x="6735170" y="5951041"/>
            <a:chExt cx="2408830" cy="7694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/>
                <p:cNvSpPr/>
                <p:nvPr/>
              </p:nvSpPr>
              <p:spPr>
                <a:xfrm>
                  <a:off x="7315200" y="5951041"/>
                  <a:ext cx="182880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2000" dirty="0" smtClean="0">
                      <a:latin typeface="Lucida Sans Unicode"/>
                      <a:cs typeface="Lucida Sans Unicode"/>
                    </a:rPr>
                    <a:t>Deg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cs typeface="Lucida Sans Unicode"/>
                        </a:rPr>
                        <m:t>≤</m:t>
                      </m:r>
                    </m:oMath>
                  </a14:m>
                  <a:endParaRPr lang="en-US" sz="2000" dirty="0" smtClean="0">
                    <a:latin typeface="Lucida Sans Unicode"/>
                    <a:cs typeface="Lucida Sans Unicode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2000" i="1" dirty="0" smtClean="0">
                      <a:latin typeface="Cambria Math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  <a:cs typeface="Lucida Sans Unicode"/>
                            </a:rPr>
                            <m:t>𝑠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  <a:cs typeface="Lucida Sans Unicode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  <a:cs typeface="Lucida Sans Unicode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charset="0"/>
                              <a:cs typeface="Lucida Sans Unicode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charset="0"/>
                              <a:cs typeface="Lucida Sans Unicode"/>
                            </a:rPr>
                            <m:t>𝑟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  <a:cs typeface="Lucida Sans Unicode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  <a:cs typeface="Lucida Sans Unicode"/>
                        </a:rPr>
                        <m:t>𝑑</m:t>
                      </m:r>
                    </m:oMath>
                  </a14:m>
                  <a:endParaRPr lang="en-US" sz="2000" dirty="0"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5951041"/>
                  <a:ext cx="1828800" cy="769441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3333" t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/>
                <p:cNvSpPr/>
                <p:nvPr/>
              </p:nvSpPr>
              <p:spPr>
                <a:xfrm>
                  <a:off x="6735170" y="6177762"/>
                  <a:ext cx="685800" cy="5041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dirty="0" smtClean="0">
                      <a:latin typeface="Lucida Sans Unicode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</m:oMath>
                  </a14:m>
                  <a:endPara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33" name="Rectangle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5170" y="6177762"/>
                  <a:ext cx="685800" cy="50411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838200" y="2895600"/>
                <a:ext cx="6172200" cy="1588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 </m:t>
                      </m:r>
                      <m:d>
                        <m:dPr>
                          <m:ctrlPr>
                            <a:rPr lang="mr-IN" sz="20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s-IS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𝑖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mr-IN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mr-IN" sz="20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𝑖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𝑘</m:t>
                                      </m:r>
                                    </m:e>
                                  </m:eqArr>
                                </m:e>
                              </m:d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⋅</m:t>
                      </m:r>
                      <m:d>
                        <m:dPr>
                          <m:ctrlPr>
                            <a:rPr lang="mr-IN" sz="2000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s-IS" sz="20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ℓ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𝑗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mr-I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mr-IN" sz="20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𝑗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ℓ</m:t>
                                      </m:r>
                                    </m:e>
                                  </m:eqArr>
                                </m:e>
                              </m:d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ℓ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ℓ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ℓ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  <a:p>
                <a:pPr>
                  <a:lnSpc>
                    <a:spcPct val="110000"/>
                  </a:lnSpc>
                </a:pPr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172200" cy="158851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7185260" y="685800"/>
            <a:ext cx="1882539" cy="2668912"/>
            <a:chOff x="7032860" y="762000"/>
            <a:chExt cx="1882539" cy="2668912"/>
          </a:xfrm>
        </p:grpSpPr>
        <p:grpSp>
          <p:nvGrpSpPr>
            <p:cNvPr id="123" name="Group 122"/>
            <p:cNvGrpSpPr/>
            <p:nvPr/>
          </p:nvGrpSpPr>
          <p:grpSpPr>
            <a:xfrm>
              <a:off x="7032860" y="762000"/>
              <a:ext cx="1882539" cy="2314225"/>
              <a:chOff x="7032860" y="762000"/>
              <a:chExt cx="1882539" cy="2314225"/>
            </a:xfrm>
          </p:grpSpPr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32860" y="1101985"/>
                <a:ext cx="1882539" cy="197424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 l="-11905" r="-119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5" name="Straight Connector 134"/>
            <p:cNvCxnSpPr/>
            <p:nvPr/>
          </p:nvCxnSpPr>
          <p:spPr bwMode="auto">
            <a:xfrm>
              <a:off x="7669653" y="1301614"/>
              <a:ext cx="815043" cy="14698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he-IL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Deg</a:t>
                  </a:r>
                  <a:r>
                    <a: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</m:oMath>
                  </a14:m>
                  <a:endParaRPr lang="en-US" sz="2000" dirty="0" smtClean="0">
                    <a:solidFill>
                      <a:srgbClr val="009933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4630" t="-2857" b="-2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071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95" grpId="0"/>
      <p:bldP spid="96" grpId="0"/>
      <p:bldP spid="130" grpId="0"/>
      <p:bldP spid="1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6636" y="146804"/>
                <a:ext cx="9107364" cy="812800"/>
              </a:xfrm>
            </p:spPr>
            <p:txBody>
              <a:bodyPr/>
              <a:lstStyle/>
              <a:p>
                <a:pPr eaLnBrk="1" hangingPunct="1"/>
                <a:r>
                  <a:rPr lang="en-US" sz="4100" kern="1200" dirty="0" smtClean="0">
                    <a:solidFill>
                      <a:srgbClr val="3366FF"/>
                    </a:solidFill>
                    <a:latin typeface="Lucida Sans Unicode"/>
                    <a:ea typeface="+mn-ea"/>
                    <a:cs typeface="Lucida Sans Unicode"/>
                  </a:rPr>
                  <a:t>Example </a:t>
                </a:r>
                <a:r>
                  <a:rPr lang="mr-IN" sz="4100" kern="1200" dirty="0" smtClean="0">
                    <a:solidFill>
                      <a:srgbClr val="3366FF"/>
                    </a:solidFill>
                    <a:latin typeface="Lucida Sans Unicode"/>
                    <a:ea typeface="+mn-ea"/>
                    <a:cs typeface="Lucida Sans Unicode"/>
                  </a:rPr>
                  <a:t>–</a:t>
                </a:r>
                <a:r>
                  <a:rPr lang="en-US" sz="4100" kern="1200" dirty="0" smtClean="0">
                    <a:solidFill>
                      <a:srgbClr val="3366FF"/>
                    </a:solidFill>
                    <a:latin typeface="Lucida Sans Unicode"/>
                    <a:ea typeface="+mn-ea"/>
                    <a:cs typeface="Lucida Sans Unicode"/>
                  </a:rPr>
                  <a:t> Non-prime </a:t>
                </a:r>
                <a14:m>
                  <m:oMath xmlns:m="http://schemas.openxmlformats.org/officeDocument/2006/math">
                    <m:r>
                      <a:rPr lang="en-US" sz="4100" b="0" i="1" kern="1200" smtClean="0">
                        <a:solidFill>
                          <a:srgbClr val="3366FF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𝑞</m:t>
                    </m:r>
                  </m:oMath>
                </a14:m>
                <a:endParaRPr lang="en-US" sz="4100" kern="1200" dirty="0">
                  <a:solidFill>
                    <a:srgbClr val="3366FF"/>
                  </a:solidFill>
                  <a:latin typeface="Lucida Sans Unicode"/>
                  <a:ea typeface="+mn-ea"/>
                  <a:cs typeface="Lucida Sans Unicode"/>
                </a:endParaRPr>
              </a:p>
            </p:txBody>
          </p:sp>
        </mc:Choice>
        <mc:Fallback xmlns="">
          <p:sp>
            <p:nvSpPr>
              <p:cNvPr id="5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636" y="146804"/>
                <a:ext cx="9107364" cy="812800"/>
              </a:xfrm>
              <a:blipFill rotWithShape="0">
                <a:blip r:embed="rId3"/>
                <a:stretch>
                  <a:fillRect t="-676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38400" y="914400"/>
                <a:ext cx="411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𝛿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14400"/>
                <a:ext cx="4114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4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28600" y="943414"/>
                <a:ext cx="2362200" cy="489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𝑚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 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𝑞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dirty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2</m:t>
                        </m:r>
                      </m:e>
                      <m:sup>
                        <m:r>
                          <a:rPr lang="en-US" dirty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43414"/>
                <a:ext cx="2362200" cy="489365"/>
              </a:xfrm>
              <a:prstGeom prst="rect">
                <a:avLst/>
              </a:prstGeom>
              <a:blipFill rotWithShape="0">
                <a:blip r:embed="rId5"/>
                <a:stretch>
                  <a:fillRect t="-96250" r="-2842" b="-12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5538" y="1447800"/>
            <a:ext cx="7252062" cy="1948452"/>
            <a:chOff x="215538" y="1447800"/>
            <a:chExt cx="7252062" cy="19484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/>
                <p:cNvSpPr/>
                <p:nvPr/>
              </p:nvSpPr>
              <p:spPr>
                <a:xfrm>
                  <a:off x="215538" y="1447800"/>
                  <a:ext cx="7252062" cy="6001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3000" dirty="0" smtClean="0">
                      <a:solidFill>
                        <a:srgbClr val="00B050"/>
                      </a:solidFill>
                      <a:latin typeface="Lucida Sans Unicode"/>
                      <a:cs typeface="Lucida Sans Unicode"/>
                    </a:rPr>
                    <a:t>Question: 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Lucida Sans Unicode"/>
                      <a:cs typeface="Lucida Sans Unicode"/>
                    </a:rPr>
                    <a:t>How many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𝑗</m:t>
                      </m:r>
                    </m:oMath>
                  </a14:m>
                  <a:r>
                    <a:rPr lang="en-US" dirty="0" smtClean="0">
                      <a:solidFill>
                        <a:srgbClr val="000000"/>
                      </a:solidFill>
                      <a:latin typeface="Lucida Sans Unicode"/>
                      <a:cs typeface="Lucida Sans Unicode"/>
                    </a:rPr>
                    <a:t> are there so that</a:t>
                  </a:r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38" y="1447800"/>
                  <a:ext cx="7252062" cy="6001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33" t="-5102" b="-30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/>
            <p:nvPr/>
          </p:nvGrpSpPr>
          <p:grpSpPr>
            <a:xfrm>
              <a:off x="2667000" y="1981200"/>
              <a:ext cx="3200400" cy="1415052"/>
              <a:chOff x="76200" y="4707211"/>
              <a:chExt cx="3200400" cy="14150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1040295" y="4707211"/>
                    <a:ext cx="762000" cy="36317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𝑟</m:t>
                          </m:r>
                        </m:oMath>
                      </m:oMathPara>
                    </a14:m>
                    <a:endParaRPr lang="en-US" sz="1600" dirty="0" smtClean="0">
                      <a:solidFill>
                        <a:srgbClr val="FF0000"/>
                      </a:solidFill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0295" y="4707211"/>
                    <a:ext cx="762000" cy="36317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5" name="Group 134"/>
              <p:cNvGrpSpPr/>
              <p:nvPr/>
            </p:nvGrpSpPr>
            <p:grpSpPr>
              <a:xfrm>
                <a:off x="76200" y="4750960"/>
                <a:ext cx="3200400" cy="1371303"/>
                <a:chOff x="76200" y="4766095"/>
                <a:chExt cx="3200400" cy="1371303"/>
              </a:xfrm>
            </p:grpSpPr>
            <p:grpSp>
              <p:nvGrpSpPr>
                <p:cNvPr id="136" name="Group 135"/>
                <p:cNvGrpSpPr/>
                <p:nvPr/>
              </p:nvGrpSpPr>
              <p:grpSpPr>
                <a:xfrm>
                  <a:off x="457200" y="4766095"/>
                  <a:ext cx="2819400" cy="397032"/>
                  <a:chOff x="457200" y="5105400"/>
                  <a:chExt cx="2819400" cy="39703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3" name="Rectangle 152"/>
                      <p:cNvSpPr/>
                      <p:nvPr/>
                    </p:nvSpPr>
                    <p:spPr>
                      <a:xfrm>
                        <a:off x="457200" y="5105400"/>
                        <a:ext cx="286853" cy="397032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lnSpc>
                            <a:spcPct val="11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charset="0"/>
                                  <a:cs typeface="Lucida Sans Unicode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sz="1800" dirty="0" smtClean="0">
                          <a:latin typeface="Lucida Sans Unicode"/>
                          <a:cs typeface="Lucida Sans Unicode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3" name="Rectangle 15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7200" y="5105400"/>
                        <a:ext cx="286853" cy="397032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 r="-425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4" name="Rectangle 153"/>
                      <p:cNvSpPr/>
                      <p:nvPr/>
                    </p:nvSpPr>
                    <p:spPr>
                      <a:xfrm>
                        <a:off x="2514600" y="5105400"/>
                        <a:ext cx="762000" cy="363176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lnSpc>
                            <a:spcPct val="11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charset="0"/>
                                  <a:cs typeface="Lucida Sans Unicode"/>
                                </a:rPr>
                                <m:t>𝑠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cs typeface="Lucida Sans Unicode"/>
                                </a:rPr>
                                <m:t>−1</m:t>
                              </m:r>
                            </m:oMath>
                          </m:oMathPara>
                        </a14:m>
                        <a:endParaRPr lang="en-US" sz="1600" dirty="0" smtClean="0">
                          <a:latin typeface="Lucida Sans Unicode"/>
                          <a:cs typeface="Lucida Sans Unicode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4" name="Rectangle 15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14600" y="5105400"/>
                        <a:ext cx="762000" cy="363176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76200" y="5638800"/>
                  <a:ext cx="2895600" cy="498598"/>
                  <a:chOff x="6019800" y="6207002"/>
                  <a:chExt cx="2895600" cy="498598"/>
                </a:xfrm>
              </p:grpSpPr>
              <p:grpSp>
                <p:nvGrpSpPr>
                  <p:cNvPr id="146" name="Group 145"/>
                  <p:cNvGrpSpPr/>
                  <p:nvPr/>
                </p:nvGrpSpPr>
                <p:grpSpPr>
                  <a:xfrm>
                    <a:off x="6371229" y="6232368"/>
                    <a:ext cx="2544171" cy="397032"/>
                    <a:chOff x="6233615" y="5317968"/>
                    <a:chExt cx="2544171" cy="397032"/>
                  </a:xfrm>
                </p:grpSpPr>
                <p:sp>
                  <p:nvSpPr>
                    <p:cNvPr id="148" name="Rectangle 147"/>
                    <p:cNvSpPr/>
                    <p:nvPr/>
                  </p:nvSpPr>
                  <p:spPr bwMode="auto">
                    <a:xfrm>
                      <a:off x="6233615" y="5334000"/>
                      <a:ext cx="2544171" cy="381000"/>
                    </a:xfrm>
                    <a:prstGeom prst="rect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  <a:extLst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  <p:cxnSp>
                  <p:nvCxnSpPr>
                    <p:cNvPr id="149" name="Straight Connector 148"/>
                    <p:cNvCxnSpPr/>
                    <p:nvPr/>
                  </p:nvCxnSpPr>
                  <p:spPr bwMode="auto">
                    <a:xfrm>
                      <a:off x="6995615" y="5334000"/>
                      <a:ext cx="0" cy="381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0" name="Straight Connector 149"/>
                    <p:cNvCxnSpPr/>
                    <p:nvPr/>
                  </p:nvCxnSpPr>
                  <p:spPr bwMode="auto">
                    <a:xfrm>
                      <a:off x="7376615" y="5334000"/>
                      <a:ext cx="0" cy="381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 bwMode="auto">
                    <a:xfrm>
                      <a:off x="8396786" y="5317968"/>
                      <a:ext cx="0" cy="381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 bwMode="auto">
                    <a:xfrm>
                      <a:off x="6614615" y="5334000"/>
                      <a:ext cx="0" cy="381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7" name="Rectangle 146"/>
                      <p:cNvSpPr/>
                      <p:nvPr/>
                    </p:nvSpPr>
                    <p:spPr>
                      <a:xfrm>
                        <a:off x="6019800" y="6207002"/>
                        <a:ext cx="286853" cy="498598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lnSpc>
                            <a:spcPct val="11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  <a:cs typeface="Lucida Sans Unicode"/>
                                </a:rPr>
                                <m:t>𝑗</m:t>
                              </m:r>
                            </m:oMath>
                          </m:oMathPara>
                        </a14:m>
                        <a:endParaRPr lang="en-US" dirty="0" smtClean="0">
                          <a:latin typeface="Lucida Sans Unicode"/>
                          <a:cs typeface="Lucida Sans Unicode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7" name="Rectangle 14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19800" y="6207002"/>
                        <a:ext cx="286853" cy="498598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 l="-17021" r="-17021" b="-97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94147" y="4994695"/>
                  <a:ext cx="2877653" cy="498598"/>
                  <a:chOff x="94147" y="5273832"/>
                  <a:chExt cx="2877653" cy="4985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9" name="Rectangle 138"/>
                      <p:cNvSpPr/>
                      <p:nvPr/>
                    </p:nvSpPr>
                    <p:spPr>
                      <a:xfrm>
                        <a:off x="94147" y="5273832"/>
                        <a:ext cx="286853" cy="498598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lnSpc>
                            <a:spcPct val="11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charset="0"/>
                                  <a:cs typeface="Lucida Sans Unicode"/>
                                </a:rPr>
                                <m:t>𝑖</m:t>
                              </m:r>
                            </m:oMath>
                          </m:oMathPara>
                        </a14:m>
                        <a:endParaRPr lang="en-US" dirty="0" smtClean="0">
                          <a:latin typeface="Lucida Sans Unicode"/>
                          <a:cs typeface="Lucida Sans Unicode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9" name="Rectangle 13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4147" y="5273832"/>
                        <a:ext cx="286853" cy="498598"/>
                      </a:xfrm>
                      <a:prstGeom prst="rect">
                        <a:avLst/>
                      </a:prstGeom>
                      <a:blipFill rotWithShape="0">
                        <a:blip r:embed="rId11"/>
                        <a:stretch>
                          <a:fillRect l="-41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381000" y="5334000"/>
                    <a:ext cx="2590800" cy="397032"/>
                    <a:chOff x="381000" y="5410200"/>
                    <a:chExt cx="2590800" cy="397032"/>
                  </a:xfrm>
                </p:grpSpPr>
                <p:sp>
                  <p:nvSpPr>
                    <p:cNvPr id="141" name="Rectangle 140"/>
                    <p:cNvSpPr/>
                    <p:nvPr/>
                  </p:nvSpPr>
                  <p:spPr bwMode="auto">
                    <a:xfrm>
                      <a:off x="381000" y="5426232"/>
                      <a:ext cx="2590800" cy="381000"/>
                    </a:xfrm>
                    <a:prstGeom prst="rect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  <a:extLst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  <p:cxnSp>
                  <p:nvCxnSpPr>
                    <p:cNvPr id="142" name="Straight Connector 141"/>
                    <p:cNvCxnSpPr/>
                    <p:nvPr/>
                  </p:nvCxnSpPr>
                  <p:spPr bwMode="auto">
                    <a:xfrm>
                      <a:off x="1143000" y="5426232"/>
                      <a:ext cx="0" cy="381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3" name="Straight Connector 142"/>
                    <p:cNvCxnSpPr/>
                    <p:nvPr/>
                  </p:nvCxnSpPr>
                  <p:spPr bwMode="auto">
                    <a:xfrm>
                      <a:off x="1524000" y="5426232"/>
                      <a:ext cx="0" cy="381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4" name="Straight Connector 143"/>
                    <p:cNvCxnSpPr/>
                    <p:nvPr/>
                  </p:nvCxnSpPr>
                  <p:spPr bwMode="auto">
                    <a:xfrm>
                      <a:off x="762000" y="5426232"/>
                      <a:ext cx="0" cy="381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5" name="Straight Connector 144"/>
                    <p:cNvCxnSpPr/>
                    <p:nvPr/>
                  </p:nvCxnSpPr>
                  <p:spPr bwMode="auto">
                    <a:xfrm>
                      <a:off x="2590800" y="5410200"/>
                      <a:ext cx="0" cy="381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</p:grpSp>
          <p:grpSp>
            <p:nvGrpSpPr>
              <p:cNvPr id="155" name="Group 154"/>
              <p:cNvGrpSpPr/>
              <p:nvPr/>
            </p:nvGrpSpPr>
            <p:grpSpPr>
              <a:xfrm>
                <a:off x="1885750" y="5014065"/>
                <a:ext cx="609600" cy="1064746"/>
                <a:chOff x="1752600" y="5410200"/>
                <a:chExt cx="609600" cy="106474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Rectangle 155"/>
                    <p:cNvSpPr/>
                    <p:nvPr/>
                  </p:nvSpPr>
                  <p:spPr>
                    <a:xfrm>
                      <a:off x="1752600" y="5410200"/>
                      <a:ext cx="609600" cy="42319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110000"/>
                        </a:lnSpc>
                      </a:pP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3366FF"/>
                              </a:solidFill>
                              <a:latin typeface="Cambria Math" charset="0"/>
                              <a:ea typeface="+mj-ea"/>
                              <a:cs typeface="Lucida Sans Unicode"/>
                            </a:rPr>
                            <m:t>0</m:t>
                          </m:r>
                        </m:oMath>
                      </a14:m>
                      <a:r>
                        <a:rPr lang="en-US" sz="2000" dirty="0" smtClean="0">
                          <a:solidFill>
                            <a:srgbClr val="3366FF"/>
                          </a:solidFill>
                          <a:latin typeface="Lucida Sans Unicode"/>
                          <a:ea typeface="+mj-ea"/>
                          <a:cs typeface="Lucida Sans Unicode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000">
                              <a:solidFill>
                                <a:srgbClr val="3366FF"/>
                              </a:solidFill>
                              <a:latin typeface="Cambria Math" charset="0"/>
                              <a:cs typeface="Lucida Sans Unicode"/>
                            </a:rPr>
                            <m:t>0</m:t>
                          </m:r>
                        </m:oMath>
                      </a14:m>
                      <a:endParaRPr lang="en-US" sz="2000" dirty="0">
                        <a:solidFill>
                          <a:srgbClr val="3366FF"/>
                        </a:solidFill>
                        <a:latin typeface="Lucida Sans Unicode"/>
                        <a:ea typeface="+mj-ea"/>
                        <a:cs typeface="Lucida Sans Unicode"/>
                      </a:endParaRPr>
                    </a:p>
                  </p:txBody>
                </p:sp>
              </mc:Choice>
              <mc:Fallback xmlns="">
                <p:sp>
                  <p:nvSpPr>
                    <p:cNvPr id="156" name="Rectangle 1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52600" y="5410200"/>
                      <a:ext cx="609600" cy="423193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7" name="Rectangle 156"/>
                    <p:cNvSpPr/>
                    <p:nvPr/>
                  </p:nvSpPr>
                  <p:spPr>
                    <a:xfrm>
                      <a:off x="1752600" y="6051753"/>
                      <a:ext cx="609600" cy="42319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110000"/>
                        </a:lnSpc>
                      </a:pP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3366FF"/>
                              </a:solidFill>
                              <a:latin typeface="Cambria Math" charset="0"/>
                              <a:ea typeface="+mj-ea"/>
                              <a:cs typeface="Lucida Sans Unicode"/>
                            </a:rPr>
                            <m:t>0</m:t>
                          </m:r>
                        </m:oMath>
                      </a14:m>
                      <a:r>
                        <a:rPr lang="en-US" sz="2000" dirty="0" smtClean="0">
                          <a:solidFill>
                            <a:srgbClr val="3366FF"/>
                          </a:solidFill>
                          <a:latin typeface="Lucida Sans Unicode"/>
                          <a:ea typeface="+mj-ea"/>
                          <a:cs typeface="Lucida Sans Unicode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000">
                              <a:solidFill>
                                <a:srgbClr val="3366FF"/>
                              </a:solidFill>
                              <a:latin typeface="Cambria Math" charset="0"/>
                              <a:cs typeface="Lucida Sans Unicode"/>
                            </a:rPr>
                            <m:t>0</m:t>
                          </m:r>
                        </m:oMath>
                      </a14:m>
                      <a:endParaRPr lang="en-US" sz="2000" dirty="0">
                        <a:solidFill>
                          <a:srgbClr val="3366FF"/>
                        </a:solidFill>
                        <a:latin typeface="Lucida Sans Unicode"/>
                        <a:ea typeface="+mj-ea"/>
                        <a:cs typeface="Lucida Sans Unicode"/>
                      </a:endParaRPr>
                    </a:p>
                  </p:txBody>
                </p:sp>
              </mc:Choice>
              <mc:Fallback xmlns="">
                <p:sp>
                  <p:nvSpPr>
                    <p:cNvPr id="157" name="Rectangle 1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52600" y="6051753"/>
                      <a:ext cx="609600" cy="423193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58" name="Rectangle 157"/>
            <p:cNvSpPr/>
            <p:nvPr/>
          </p:nvSpPr>
          <p:spPr>
            <a:xfrm>
              <a:off x="5900093" y="2405652"/>
              <a:ext cx="50070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he-IL" sz="3000" dirty="0" smtClean="0">
                  <a:latin typeface="Lucida Sans Unicode"/>
                  <a:cs typeface="Lucida Sans Unicode"/>
                </a:rPr>
                <a:t>?</a:t>
              </a:r>
              <a:endParaRPr lang="en-US" dirty="0" smtClean="0">
                <a:latin typeface="Lucida Sans Unicode"/>
                <a:cs typeface="Lucida Sans Unicode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304800" y="4338935"/>
                <a:ext cx="533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e>
                        <m:sup>
                          <m:r>
                            <a:rPr lang="he-IL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38935"/>
                <a:ext cx="533400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2273"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/>
              <p:cNvSpPr/>
              <p:nvPr/>
            </p:nvSpPr>
            <p:spPr>
              <a:xfrm>
                <a:off x="762000" y="4343400"/>
                <a:ext cx="3429000" cy="476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he-IL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e>
                        <m:sup>
                          <m:r>
                            <a:rPr lang="he-IL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  <m:r>
                            <a:rPr lang="he-IL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𝑠</m:t>
                          </m:r>
                          <m:r>
                            <a:rPr lang="he-IL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15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0" name="Rectangle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343400"/>
                <a:ext cx="3429000" cy="47699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2971800" y="4038600"/>
                <a:ext cx="3048000" cy="977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=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e>
                        <m:sup>
                          <m:r>
                            <a:rPr lang="he-IL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𝑠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⋅</m:t>
                      </m:r>
                      <m:d>
                        <m:dPr>
                          <m:ctrlPr>
                            <a:rPr lang="mr-IN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mr-I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15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038600"/>
                <a:ext cx="3048000" cy="97776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/>
              <p:cNvSpPr/>
              <p:nvPr/>
            </p:nvSpPr>
            <p:spPr>
              <a:xfrm>
                <a:off x="5943600" y="4267200"/>
                <a:ext cx="2514600" cy="522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⋅</m:t>
                      </m:r>
                      <m:d>
                        <m:dPr>
                          <m:ctrlPr>
                            <a:rPr lang="mr-IN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𝛿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Ω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(1)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2" name="Rectangle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267200"/>
                <a:ext cx="2514600" cy="5229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ectangle 162"/>
          <p:cNvSpPr/>
          <p:nvPr/>
        </p:nvSpPr>
        <p:spPr>
          <a:xfrm>
            <a:off x="241193" y="4974771"/>
            <a:ext cx="24563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Conclusion:</a:t>
            </a:r>
            <a:endParaRPr lang="en-US" dirty="0" smtClean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3658332" y="5508171"/>
            <a:ext cx="2221661" cy="1045029"/>
            <a:chOff x="5550739" y="2612571"/>
            <a:chExt cx="2221661" cy="1045029"/>
          </a:xfrm>
        </p:grpSpPr>
        <p:grpSp>
          <p:nvGrpSpPr>
            <p:cNvPr id="172" name="Group 171"/>
            <p:cNvGrpSpPr/>
            <p:nvPr/>
          </p:nvGrpSpPr>
          <p:grpSpPr>
            <a:xfrm>
              <a:off x="5867400" y="2612571"/>
              <a:ext cx="1905000" cy="1045029"/>
              <a:chOff x="827314" y="2618014"/>
              <a:chExt cx="1905000" cy="10450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Rectang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7314" y="2618014"/>
                    <a:ext cx="1905000" cy="5715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2pPr>
                    <a:lvl3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3pPr>
                    <a:lvl4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4pPr>
                    <a:lvl5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5pPr>
                    <a:lvl6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6pPr>
                    <a:lvl7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7pPr>
                    <a:lvl8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8pPr>
                    <a:lvl9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800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en-US" sz="1800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800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Lucida Sans Unicode"/>
                            </a:rPr>
                            <m:t>⋅</m:t>
                          </m:r>
                          <m:d>
                            <m:dPr>
                              <m:ctrlPr>
                                <a:rPr lang="mr-IN" sz="1800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800" i="0" dirty="0" err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Ω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Lucida Sans Unicode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800" dirty="0" smtClean="0">
                      <a:solidFill>
                        <a:srgbClr val="000000"/>
                      </a:solidFill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174" name="Rectangle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27314" y="2618014"/>
                    <a:ext cx="1905000" cy="571500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Rectang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8314" y="3091543"/>
                    <a:ext cx="1066800" cy="5715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2pPr>
                    <a:lvl3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3pPr>
                    <a:lvl4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4pPr>
                    <a:lvl5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5pPr>
                    <a:lvl6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6pPr>
                    <a:lvl7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7pPr>
                    <a:lvl8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8pPr>
                    <a:lvl9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1800" dirty="0">
                      <a:solidFill>
                        <a:schemeClr val="tx1"/>
                      </a:solidFill>
                      <a:latin typeface="Lucida Sans Unicode"/>
                      <a:ea typeface="+mn-ea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175" name="Rectangle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08314" y="3091543"/>
                    <a:ext cx="1066800" cy="571500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6" name="Straight Connector 175"/>
              <p:cNvCxnSpPr/>
              <p:nvPr/>
            </p:nvCxnSpPr>
            <p:spPr bwMode="auto">
              <a:xfrm>
                <a:off x="903514" y="3162300"/>
                <a:ext cx="1785293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5550739" y="3001833"/>
                  <a:ext cx="456468" cy="2747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Lucida Sans Unicode"/>
                          </a:rPr>
                          <m:t>≥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  <a:latin typeface="Lucida Sans Unicode"/>
                    <a:ea typeface="+mn-ea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73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50739" y="3001833"/>
                  <a:ext cx="456468" cy="27476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652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241193" y="5584371"/>
            <a:ext cx="3324122" cy="957943"/>
            <a:chOff x="152400" y="5181600"/>
            <a:chExt cx="3324122" cy="957943"/>
          </a:xfrm>
        </p:grpSpPr>
        <p:sp>
          <p:nvSpPr>
            <p:cNvPr id="164" name="Rectangle 163"/>
            <p:cNvSpPr/>
            <p:nvPr/>
          </p:nvSpPr>
          <p:spPr>
            <a:xfrm>
              <a:off x="152400" y="5355771"/>
              <a:ext cx="1142999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dirty="0">
                  <a:solidFill>
                    <a:srgbClr val="000000"/>
                  </a:solidFill>
                  <a:latin typeface="Lucida Sans Unicode"/>
                  <a:cs typeface="Lucida Sans Unicode"/>
                </a:rPr>
                <a:t>Rate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90600" y="5181600"/>
              <a:ext cx="2485922" cy="957943"/>
              <a:chOff x="1143000" y="5181600"/>
              <a:chExt cx="2485922" cy="957943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1801586" y="5181600"/>
                <a:ext cx="1827336" cy="957943"/>
                <a:chOff x="979714" y="2705100"/>
                <a:chExt cx="1827336" cy="957943"/>
              </a:xfrm>
            </p:grpSpPr>
            <p:sp>
              <p:nvSpPr>
                <p:cNvPr id="168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979714" y="2705100"/>
                  <a:ext cx="1827336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800" dirty="0">
                      <a:solidFill>
                        <a:schemeClr val="tx1"/>
                      </a:solidFill>
                      <a:latin typeface="Lucida Sans Unicode"/>
                      <a:ea typeface="+mn-ea"/>
                      <a:cs typeface="Lucida Sans Unicode"/>
                    </a:rPr>
                    <a:t># coefficients</a:t>
                  </a:r>
                </a:p>
              </p:txBody>
            </p:sp>
            <p:sp>
              <p:nvSpPr>
                <p:cNvPr id="169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979714" y="3091543"/>
                  <a:ext cx="1827336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800" dirty="0">
                      <a:solidFill>
                        <a:schemeClr val="tx1"/>
                      </a:solidFill>
                      <a:latin typeface="Lucida Sans Unicode"/>
                      <a:ea typeface="+mn-ea"/>
                      <a:cs typeface="Lucida Sans Unicode"/>
                    </a:rPr>
                    <a:t># evaluations</a:t>
                  </a:r>
                </a:p>
              </p:txBody>
            </p:sp>
            <p:cxnSp>
              <p:nvCxnSpPr>
                <p:cNvPr id="170" name="Straight Connector 169"/>
                <p:cNvCxnSpPr/>
                <p:nvPr/>
              </p:nvCxnSpPr>
              <p:spPr bwMode="auto">
                <a:xfrm>
                  <a:off x="979714" y="3162300"/>
                  <a:ext cx="1827336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/>
                  <p:cNvSpPr txBox="1"/>
                  <p:nvPr/>
                </p:nvSpPr>
                <p:spPr>
                  <a:xfrm>
                    <a:off x="1143000" y="5410200"/>
                    <a:ext cx="60426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3" name="TextBox 1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5410200"/>
                    <a:ext cx="604268" cy="3693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10101" r="-2020" b="-81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5942364" y="5793921"/>
                <a:ext cx="1677636" cy="444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charset="0"/>
                          <a:cs typeface="Lucida Sans Unicode"/>
                        </a:rPr>
                        <m:t>1−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  <m:t>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  <m:t>Ω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  <m:t> (1)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364" y="5793921"/>
                <a:ext cx="1677636" cy="444994"/>
              </a:xfrm>
              <a:prstGeom prst="rect">
                <a:avLst/>
              </a:prstGeom>
              <a:blipFill rotWithShape="0">
                <a:blip r:embed="rId22"/>
                <a:stretch>
                  <a:fillRect t="-64384" b="-5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04800" y="3581400"/>
            <a:ext cx="3733796" cy="821386"/>
            <a:chOff x="381000" y="3505200"/>
            <a:chExt cx="3733796" cy="821386"/>
          </a:xfrm>
        </p:grpSpPr>
        <p:sp>
          <p:nvSpPr>
            <p:cNvPr id="195" name="Left Brace 194"/>
            <p:cNvSpPr/>
            <p:nvPr/>
          </p:nvSpPr>
          <p:spPr bwMode="auto">
            <a:xfrm rot="16200000">
              <a:off x="2055437" y="3257823"/>
              <a:ext cx="232531" cy="1904995"/>
            </a:xfrm>
            <a:prstGeom prst="leftBrace">
              <a:avLst/>
            </a:prstGeom>
            <a:noFill/>
            <a:ln w="28575">
              <a:solidFill>
                <a:srgbClr val="0070C0"/>
              </a:solidFill>
              <a:headEnd type="none" w="med" len="med"/>
              <a:tailEnd type="none" w="med" len="med"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81000" y="3505200"/>
              <a:ext cx="37337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3366FF"/>
                  </a:solidFill>
                  <a:latin typeface="Lucida Sans Unicode"/>
                  <a:cs typeface="Lucida Sans Unicode"/>
                </a:rPr>
                <a:t> At least one non-zero entry in each consecutive entries</a:t>
              </a:r>
              <a:endParaRPr lang="en-US" sz="1800" dirty="0">
                <a:solidFill>
                  <a:srgbClr val="3366FF"/>
                </a:solidFill>
                <a:latin typeface="Lucida Sans Unicode"/>
                <a:cs typeface="Lucida Sans Unicode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185260" y="685800"/>
            <a:ext cx="1882539" cy="2668912"/>
            <a:chOff x="7032860" y="762000"/>
            <a:chExt cx="1882539" cy="2668912"/>
          </a:xfrm>
        </p:grpSpPr>
        <p:grpSp>
          <p:nvGrpSpPr>
            <p:cNvPr id="57" name="Group 56"/>
            <p:cNvGrpSpPr/>
            <p:nvPr/>
          </p:nvGrpSpPr>
          <p:grpSpPr>
            <a:xfrm>
              <a:off x="7032860" y="762000"/>
              <a:ext cx="1882539" cy="2314225"/>
              <a:chOff x="7032860" y="762000"/>
              <a:chExt cx="1882539" cy="2314225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32860" y="1101985"/>
                <a:ext cx="1882539" cy="197424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l="-11905" r="-119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8" name="Straight Connector 57"/>
            <p:cNvCxnSpPr/>
            <p:nvPr/>
          </p:nvCxnSpPr>
          <p:spPr bwMode="auto">
            <a:xfrm>
              <a:off x="7669653" y="1301614"/>
              <a:ext cx="815043" cy="14698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he-IL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Deg</a:t>
                  </a:r>
                  <a:r>
                    <a: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</m:oMath>
                  </a14:m>
                  <a:endParaRPr lang="en-US" sz="2000" dirty="0" smtClean="0">
                    <a:solidFill>
                      <a:srgbClr val="009933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4630" t="-2857" b="-2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47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1" grpId="0"/>
      <p:bldP spid="162" grpId="0"/>
      <p:bldP spid="163" grpId="0"/>
      <p:bldP spid="1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Summary of Parameters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8600" y="1143000"/>
                <a:ext cx="76200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𝑚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𝑂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(1)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,</a:t>
                </a:r>
                <a:r>
                  <a:rPr lang="en-US" dirty="0"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cs typeface="Lucida Sans Unicode"/>
                      </a:rPr>
                      <m:t>𝑞</m:t>
                    </m:r>
                    <m:r>
                      <a:rPr lang="en-US" i="1">
                        <a:latin typeface="Cambria Math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cs typeface="Lucida Sans Unicode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cs typeface="Lucida Sans Unicode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charset="0"/>
                        <a:cs typeface="Lucida Sans Unicode"/>
                      </a:rPr>
                      <m:t>,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charset="0"/>
                        <a:cs typeface="Lucida Sans Unicode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𝑑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  <a:cs typeface="Lucida Sans Unicode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charset="0"/>
                            <a:cs typeface="Lucida Sans Unicode"/>
                          </a:rPr>
                          <m:t>𝛿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𝑞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→∞</m:t>
                    </m:r>
                  </m:oMath>
                </a14:m>
                <a:endParaRPr lang="en-US" dirty="0" smtClean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7620000" cy="498598"/>
              </a:xfrm>
              <a:prstGeom prst="rect">
                <a:avLst/>
              </a:prstGeom>
              <a:blipFill rotWithShape="0">
                <a:blip r:embed="rId3"/>
                <a:stretch>
                  <a:fillRect t="-95062" b="-1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8600" y="1862439"/>
                <a:ext cx="5029200" cy="504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query complexity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1/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𝑚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62439"/>
                <a:ext cx="5029200" cy="504241"/>
              </a:xfrm>
              <a:prstGeom prst="rect">
                <a:avLst/>
              </a:prstGeom>
              <a:blipFill rotWithShape="0">
                <a:blip r:embed="rId4"/>
                <a:stretch>
                  <a:fillRect l="-1697" t="-1220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1443" y="2437437"/>
                <a:ext cx="3962400" cy="749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distance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FF0000"/>
                        </a:solidFill>
                        <a:latin typeface="Cambria Math" charset="0"/>
                        <a:cs typeface="Lucida Sans Unicode"/>
                      </a:rPr>
                      <m:t>𝛿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=1−</m:t>
                    </m:r>
                    <m:f>
                      <m:fPr>
                        <m:ctrlPr>
                          <a:rPr lang="mr-IN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𝑑</m:t>
                        </m:r>
                      </m:num>
                      <m:den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𝑞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43" y="2437437"/>
                <a:ext cx="3962400" cy="749692"/>
              </a:xfrm>
              <a:prstGeom prst="rect">
                <a:avLst/>
              </a:prstGeom>
              <a:blipFill rotWithShape="0">
                <a:blip r:embed="rId5"/>
                <a:stretch>
                  <a:fillRect l="-2154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42299" y="3276600"/>
                <a:ext cx="3657600" cy="515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rate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  <a:cs typeface="Lucida Sans Unicode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𝑅</m:t>
                    </m:r>
                    <m:r>
                      <a:rPr lang="en-US" b="0" i="0" smtClean="0">
                        <a:latin typeface="Cambria Math" charset="0"/>
                        <a:cs typeface="Lucida Sans Unicode"/>
                      </a:rPr>
                      <m:t>=</m:t>
                    </m:r>
                    <m:r>
                      <a:rPr lang="en-US" smtClean="0">
                        <a:solidFill>
                          <a:srgbClr val="FF0000"/>
                        </a:solidFill>
                        <a:latin typeface="Cambria Math" charset="0"/>
                        <a:cs typeface="Lucida Sans Unicode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𝛿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(1)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99" y="3276600"/>
                <a:ext cx="3657600" cy="515462"/>
              </a:xfrm>
              <a:prstGeom prst="rect">
                <a:avLst/>
              </a:prstGeom>
              <a:blipFill rotWithShape="0">
                <a:blip r:embed="rId6"/>
                <a:stretch>
                  <a:fillRect l="-2333" t="-88095" b="-1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981200" y="3871915"/>
            <a:ext cx="2362201" cy="609600"/>
            <a:chOff x="6008765" y="2732361"/>
            <a:chExt cx="2362201" cy="609600"/>
          </a:xfrm>
        </p:grpSpPr>
        <p:sp>
          <p:nvSpPr>
            <p:cNvPr id="8" name="Oval Callout 7"/>
            <p:cNvSpPr/>
            <p:nvPr/>
          </p:nvSpPr>
          <p:spPr bwMode="auto">
            <a:xfrm>
              <a:off x="6297237" y="2732361"/>
              <a:ext cx="1752600" cy="609600"/>
            </a:xfrm>
            <a:prstGeom prst="wedgeEllipseCallout">
              <a:avLst>
                <a:gd name="adj1" fmla="val -59559"/>
                <a:gd name="adj2" fmla="val -74024"/>
              </a:avLst>
            </a:prstGeom>
            <a:solidFill>
              <a:srgbClr val="B6C3E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solidFill>
                    <a:schemeClr val="accent1"/>
                  </a:solidFill>
                </a:ln>
                <a:solidFill>
                  <a:srgbClr val="4D9FC0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008765" y="2738822"/>
                  <a:ext cx="2362201" cy="526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No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mr-IN" sz="20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!</m:t>
                          </m:r>
                        </m:den>
                      </m:f>
                    </m:oMath>
                  </a14:m>
                  <a:r>
                    <a:rPr lang="en-US" sz="2000" dirty="0" smtClean="0"/>
                    <a:t> factor!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65" y="2738822"/>
                  <a:ext cx="2362201" cy="52693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7185260" y="685800"/>
            <a:ext cx="1882539" cy="2668912"/>
            <a:chOff x="7032860" y="762000"/>
            <a:chExt cx="1882539" cy="2668912"/>
          </a:xfrm>
        </p:grpSpPr>
        <p:grpSp>
          <p:nvGrpSpPr>
            <p:cNvPr id="12" name="Group 11"/>
            <p:cNvGrpSpPr/>
            <p:nvPr/>
          </p:nvGrpSpPr>
          <p:grpSpPr>
            <a:xfrm>
              <a:off x="7032860" y="762000"/>
              <a:ext cx="1882539" cy="2314225"/>
              <a:chOff x="7032860" y="762000"/>
              <a:chExt cx="1882539" cy="231422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32860" y="1101985"/>
                <a:ext cx="1882539" cy="197424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1905" r="-119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" name="Straight Connector 12"/>
            <p:cNvCxnSpPr/>
            <p:nvPr/>
          </p:nvCxnSpPr>
          <p:spPr bwMode="auto">
            <a:xfrm>
              <a:off x="7669653" y="1301614"/>
              <a:ext cx="815043" cy="14698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he-IL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Deg</a:t>
                  </a:r>
                  <a:r>
                    <a: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</m:oMath>
                  </a14:m>
                  <a:endParaRPr lang="en-US" sz="2000" dirty="0" smtClean="0">
                    <a:solidFill>
                      <a:srgbClr val="009933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630" t="-2857" b="-2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32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24882" y="1480241"/>
            <a:ext cx="485206" cy="613556"/>
          </a:xfrm>
          <a:custGeom>
            <a:avLst/>
            <a:gdLst>
              <a:gd name="connsiteX0" fmla="*/ 14271 w 485206"/>
              <a:gd name="connsiteY0" fmla="*/ 14081 h 613556"/>
              <a:gd name="connsiteX1" fmla="*/ 428123 w 485206"/>
              <a:gd name="connsiteY1" fmla="*/ 56888 h 613556"/>
              <a:gd name="connsiteX2" fmla="*/ 456665 w 485206"/>
              <a:gd name="connsiteY2" fmla="*/ 99695 h 613556"/>
              <a:gd name="connsiteX3" fmla="*/ 485206 w 485206"/>
              <a:gd name="connsiteY3" fmla="*/ 156770 h 613556"/>
              <a:gd name="connsiteX4" fmla="*/ 442394 w 485206"/>
              <a:gd name="connsiteY4" fmla="*/ 370804 h 613556"/>
              <a:gd name="connsiteX5" fmla="*/ 399582 w 485206"/>
              <a:gd name="connsiteY5" fmla="*/ 399342 h 613556"/>
              <a:gd name="connsiteX6" fmla="*/ 328228 w 485206"/>
              <a:gd name="connsiteY6" fmla="*/ 413611 h 613556"/>
              <a:gd name="connsiteX7" fmla="*/ 271145 w 485206"/>
              <a:gd name="connsiteY7" fmla="*/ 456418 h 613556"/>
              <a:gd name="connsiteX8" fmla="*/ 228332 w 485206"/>
              <a:gd name="connsiteY8" fmla="*/ 513493 h 613556"/>
              <a:gd name="connsiteX9" fmla="*/ 171249 w 485206"/>
              <a:gd name="connsiteY9" fmla="*/ 542031 h 613556"/>
              <a:gd name="connsiteX10" fmla="*/ 85624 w 485206"/>
              <a:gd name="connsiteY10" fmla="*/ 584838 h 613556"/>
              <a:gd name="connsiteX11" fmla="*/ 0 w 485206"/>
              <a:gd name="connsiteY11" fmla="*/ 613376 h 61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206" h="613556">
                <a:moveTo>
                  <a:pt x="14271" y="14081"/>
                </a:moveTo>
                <a:cubicBezTo>
                  <a:pt x="37693" y="14982"/>
                  <a:pt x="332866" y="-38357"/>
                  <a:pt x="428123" y="56888"/>
                </a:cubicBezTo>
                <a:cubicBezTo>
                  <a:pt x="440251" y="69014"/>
                  <a:pt x="448155" y="84805"/>
                  <a:pt x="456665" y="99695"/>
                </a:cubicBezTo>
                <a:cubicBezTo>
                  <a:pt x="467219" y="118163"/>
                  <a:pt x="475692" y="137745"/>
                  <a:pt x="485206" y="156770"/>
                </a:cubicBezTo>
                <a:cubicBezTo>
                  <a:pt x="479501" y="219518"/>
                  <a:pt x="490184" y="313463"/>
                  <a:pt x="442394" y="370804"/>
                </a:cubicBezTo>
                <a:cubicBezTo>
                  <a:pt x="431414" y="383979"/>
                  <a:pt x="415641" y="393321"/>
                  <a:pt x="399582" y="399342"/>
                </a:cubicBezTo>
                <a:cubicBezTo>
                  <a:pt x="376870" y="407858"/>
                  <a:pt x="352013" y="408855"/>
                  <a:pt x="328228" y="413611"/>
                </a:cubicBezTo>
                <a:cubicBezTo>
                  <a:pt x="309200" y="427880"/>
                  <a:pt x="287964" y="439602"/>
                  <a:pt x="271145" y="456418"/>
                </a:cubicBezTo>
                <a:cubicBezTo>
                  <a:pt x="254327" y="473234"/>
                  <a:pt x="246390" y="498017"/>
                  <a:pt x="228332" y="513493"/>
                </a:cubicBezTo>
                <a:cubicBezTo>
                  <a:pt x="212179" y="527336"/>
                  <a:pt x="189720" y="531478"/>
                  <a:pt x="171249" y="542031"/>
                </a:cubicBezTo>
                <a:cubicBezTo>
                  <a:pt x="34126" y="620377"/>
                  <a:pt x="216449" y="528777"/>
                  <a:pt x="85624" y="584838"/>
                </a:cubicBezTo>
                <a:cubicBezTo>
                  <a:pt x="9099" y="617630"/>
                  <a:pt x="54703" y="613376"/>
                  <a:pt x="0" y="61337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15400" cy="6096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Outline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118" y="1274802"/>
            <a:ext cx="20008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1</a:t>
            </a:r>
            <a:r>
              <a:rPr lang="en-US" sz="3000" baseline="30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st</a:t>
            </a: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 talk:</a:t>
            </a:r>
            <a:endParaRPr lang="en-US" sz="3000" dirty="0">
              <a:latin typeface="Lucida Sans Unicode"/>
              <a:cs typeface="Lucida Sans Unicod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905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>
                <a:latin typeface="Lucida Sans Unicode"/>
                <a:cs typeface="Lucida Sans Unicode"/>
              </a:rPr>
              <a:t>Intro to LTCs, LDCs</a:t>
            </a:r>
            <a:endParaRPr lang="en-US" dirty="0">
              <a:latin typeface="Lucida Sans Unicode"/>
              <a:cs typeface="Lucida Sans Unicod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49400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>
                <a:latin typeface="Lucida Sans Unicode"/>
                <a:cs typeface="Lucida Sans Unicode"/>
              </a:rPr>
              <a:t>Low-query LTCs &amp; LDCs (</a:t>
            </a:r>
            <a:r>
              <a:rPr lang="en-US" dirty="0" err="1" smtClean="0">
                <a:latin typeface="Lucida Sans Unicode"/>
                <a:cs typeface="Lucida Sans Unicode"/>
              </a:rPr>
              <a:t>Hadamard</a:t>
            </a:r>
            <a:r>
              <a:rPr lang="en-US" dirty="0" smtClean="0">
                <a:latin typeface="Lucida Sans Unicode"/>
                <a:cs typeface="Lucida Sans Unicode"/>
              </a:rPr>
              <a:t>, Reed-Muller)</a:t>
            </a:r>
            <a:endParaRPr lang="en-US" dirty="0">
              <a:latin typeface="Lucida Sans Unicode"/>
              <a:cs typeface="Lucida Sans Unicod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118" y="3597199"/>
            <a:ext cx="472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2</a:t>
            </a:r>
            <a:r>
              <a:rPr lang="en-US" sz="3000" baseline="30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nd</a:t>
            </a: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 talk: </a:t>
            </a:r>
            <a:r>
              <a:rPr lang="en-US" dirty="0">
                <a:latin typeface="Lucida Sans Unicode"/>
                <a:cs typeface="Lucida Sans Unicode"/>
              </a:rPr>
              <a:t>High-rate LDCs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4551402"/>
            <a:ext cx="472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This talk: </a:t>
            </a:r>
            <a:r>
              <a:rPr lang="en-US" dirty="0">
                <a:latin typeface="Lucida Sans Unicode"/>
                <a:cs typeface="Lucida Sans Unicode"/>
              </a:rPr>
              <a:t>High-rate </a:t>
            </a:r>
            <a:r>
              <a:rPr lang="en-US" dirty="0" smtClean="0">
                <a:latin typeface="Lucida Sans Unicode"/>
                <a:cs typeface="Lucida Sans Unicode"/>
              </a:rPr>
              <a:t>LTCs</a:t>
            </a:r>
            <a:endParaRPr lang="en-US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9424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Conclusion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2400" y="1633601"/>
                <a:ext cx="67818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For any </a:t>
                </a:r>
                <a:r>
                  <a:rPr lang="en-US" dirty="0" smtClean="0">
                    <a:solidFill>
                      <a:srgbClr val="FF0000"/>
                    </a:solidFill>
                    <a:latin typeface="Lucida Sans Unicode"/>
                    <a:cs typeface="Lucida Sans Unicode"/>
                  </a:rPr>
                  <a:t>constant</a:t>
                </a:r>
                <a:r>
                  <a:rPr lang="en-US" dirty="0" smtClean="0"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𝜖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𝛾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&gt;0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: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33601"/>
                <a:ext cx="6781800" cy="498598"/>
              </a:xfrm>
              <a:prstGeom prst="rect">
                <a:avLst/>
              </a:prstGeom>
              <a:blipFill rotWithShape="0">
                <a:blip r:embed="rId3"/>
                <a:stretch>
                  <a:fillRect l="-1348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0359" y="2749601"/>
                <a:ext cx="4614042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b="0" dirty="0" smtClean="0">
                    <a:solidFill>
                      <a:schemeClr val="tx1"/>
                    </a:solidFill>
                    <a:cs typeface="Lucida Sans Unicode"/>
                  </a:rPr>
                  <a:t>LDC </a:t>
                </a:r>
                <a:r>
                  <a:rPr lang="en-US" b="0" smtClean="0">
                    <a:solidFill>
                      <a:schemeClr val="tx1"/>
                    </a:solidFill>
                    <a:cs typeface="Lucida Sans Unicode"/>
                  </a:rPr>
                  <a:t>&amp; LTC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9" y="2749601"/>
                <a:ext cx="4614042" cy="498598"/>
              </a:xfrm>
              <a:prstGeom prst="rect">
                <a:avLst/>
              </a:prstGeom>
              <a:blipFill rotWithShape="0">
                <a:blip r:embed="rId4"/>
                <a:stretch>
                  <a:fillRect l="-1717" t="-8537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2400" y="3355157"/>
                <a:ext cx="2971800" cy="531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  <a:cs typeface="Lucida Sans Unicode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𝜖</m:t>
                        </m:r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𝛾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5157"/>
                <a:ext cx="2971800" cy="531043"/>
              </a:xfrm>
              <a:prstGeom prst="rect">
                <a:avLst/>
              </a:prstGeom>
              <a:blipFill rotWithShape="0">
                <a:blip r:embed="rId5"/>
                <a:stretch>
                  <a:fillRect l="-2664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76200" y="998215"/>
            <a:ext cx="7086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Lifted Reed-Solomon codes:</a:t>
            </a:r>
            <a:endParaRPr lang="en-US" sz="3000" dirty="0">
              <a:solidFill>
                <a:srgbClr val="00B050"/>
              </a:solidFill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52400" y="2158922"/>
                <a:ext cx="4648200" cy="489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1−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158922"/>
                <a:ext cx="4648200" cy="489365"/>
              </a:xfrm>
              <a:prstGeom prst="rect">
                <a:avLst/>
              </a:prstGeom>
              <a:blipFill rotWithShape="0">
                <a:blip r:embed="rId6"/>
                <a:stretch>
                  <a:fillRect l="-1704" t="-37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4305300"/>
                <a:ext cx="9144000" cy="87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300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+ expander amplification</a:t>
                </a:r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𝑜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queries</a:t>
                </a:r>
                <a:endParaRPr lang="en-US" sz="2400" dirty="0">
                  <a:solidFill>
                    <a:schemeClr val="tx1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3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4305300"/>
                <a:ext cx="9144000" cy="876300"/>
              </a:xfrm>
              <a:prstGeom prst="rect">
                <a:avLst/>
              </a:prstGeom>
              <a:blipFill rotWithShape="0">
                <a:blip r:embed="rId7"/>
                <a:stretch>
                  <a:fillRect l="-1533" b="-34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5486400"/>
                <a:ext cx="6400800" cy="87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Next: </a:t>
                </a:r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LTCs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486400"/>
                <a:ext cx="6400800" cy="876300"/>
              </a:xfrm>
              <a:prstGeom prst="rect">
                <a:avLst/>
              </a:prstGeom>
              <a:blipFill rotWithShape="0">
                <a:blip r:embed="rId8"/>
                <a:stretch>
                  <a:fillRect l="-2190" b="-48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6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57" grpId="0"/>
      <p:bldP spid="29" grpId="0"/>
      <p:bldP spid="3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24882" y="1546868"/>
            <a:ext cx="485206" cy="613556"/>
          </a:xfrm>
          <a:custGeom>
            <a:avLst/>
            <a:gdLst>
              <a:gd name="connsiteX0" fmla="*/ 14271 w 485206"/>
              <a:gd name="connsiteY0" fmla="*/ 14081 h 613556"/>
              <a:gd name="connsiteX1" fmla="*/ 428123 w 485206"/>
              <a:gd name="connsiteY1" fmla="*/ 56888 h 613556"/>
              <a:gd name="connsiteX2" fmla="*/ 456665 w 485206"/>
              <a:gd name="connsiteY2" fmla="*/ 99695 h 613556"/>
              <a:gd name="connsiteX3" fmla="*/ 485206 w 485206"/>
              <a:gd name="connsiteY3" fmla="*/ 156770 h 613556"/>
              <a:gd name="connsiteX4" fmla="*/ 442394 w 485206"/>
              <a:gd name="connsiteY4" fmla="*/ 370804 h 613556"/>
              <a:gd name="connsiteX5" fmla="*/ 399582 w 485206"/>
              <a:gd name="connsiteY5" fmla="*/ 399342 h 613556"/>
              <a:gd name="connsiteX6" fmla="*/ 328228 w 485206"/>
              <a:gd name="connsiteY6" fmla="*/ 413611 h 613556"/>
              <a:gd name="connsiteX7" fmla="*/ 271145 w 485206"/>
              <a:gd name="connsiteY7" fmla="*/ 456418 h 613556"/>
              <a:gd name="connsiteX8" fmla="*/ 228332 w 485206"/>
              <a:gd name="connsiteY8" fmla="*/ 513493 h 613556"/>
              <a:gd name="connsiteX9" fmla="*/ 171249 w 485206"/>
              <a:gd name="connsiteY9" fmla="*/ 542031 h 613556"/>
              <a:gd name="connsiteX10" fmla="*/ 85624 w 485206"/>
              <a:gd name="connsiteY10" fmla="*/ 584838 h 613556"/>
              <a:gd name="connsiteX11" fmla="*/ 0 w 485206"/>
              <a:gd name="connsiteY11" fmla="*/ 613376 h 61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206" h="613556">
                <a:moveTo>
                  <a:pt x="14271" y="14081"/>
                </a:moveTo>
                <a:cubicBezTo>
                  <a:pt x="37693" y="14982"/>
                  <a:pt x="332866" y="-38357"/>
                  <a:pt x="428123" y="56888"/>
                </a:cubicBezTo>
                <a:cubicBezTo>
                  <a:pt x="440251" y="69014"/>
                  <a:pt x="448155" y="84805"/>
                  <a:pt x="456665" y="99695"/>
                </a:cubicBezTo>
                <a:cubicBezTo>
                  <a:pt x="467219" y="118163"/>
                  <a:pt x="475692" y="137745"/>
                  <a:pt x="485206" y="156770"/>
                </a:cubicBezTo>
                <a:cubicBezTo>
                  <a:pt x="479501" y="219518"/>
                  <a:pt x="490184" y="313463"/>
                  <a:pt x="442394" y="370804"/>
                </a:cubicBezTo>
                <a:cubicBezTo>
                  <a:pt x="431414" y="383979"/>
                  <a:pt x="415641" y="393321"/>
                  <a:pt x="399582" y="399342"/>
                </a:cubicBezTo>
                <a:cubicBezTo>
                  <a:pt x="376870" y="407858"/>
                  <a:pt x="352013" y="408855"/>
                  <a:pt x="328228" y="413611"/>
                </a:cubicBezTo>
                <a:cubicBezTo>
                  <a:pt x="309200" y="427880"/>
                  <a:pt x="287964" y="439602"/>
                  <a:pt x="271145" y="456418"/>
                </a:cubicBezTo>
                <a:cubicBezTo>
                  <a:pt x="254327" y="473234"/>
                  <a:pt x="246390" y="498017"/>
                  <a:pt x="228332" y="513493"/>
                </a:cubicBezTo>
                <a:cubicBezTo>
                  <a:pt x="212179" y="527336"/>
                  <a:pt x="189720" y="531478"/>
                  <a:pt x="171249" y="542031"/>
                </a:cubicBezTo>
                <a:cubicBezTo>
                  <a:pt x="34126" y="620377"/>
                  <a:pt x="216449" y="528777"/>
                  <a:pt x="85624" y="584838"/>
                </a:cubicBezTo>
                <a:cubicBezTo>
                  <a:pt x="9099" y="617630"/>
                  <a:pt x="54703" y="613376"/>
                  <a:pt x="0" y="61337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8278" y="4648200"/>
            <a:ext cx="21577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Can show:</a:t>
            </a:r>
            <a:endParaRPr lang="en-US" dirty="0" smtClean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0519" y="5780925"/>
                <a:ext cx="28998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≈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𝛿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ℬ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9" y="5780925"/>
                <a:ext cx="289988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882" t="-24590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Lifted Codes, More Generally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39700" y="3562687"/>
            <a:ext cx="56737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Encoding: </a:t>
            </a:r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Evaluations everywhere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39700" y="5181600"/>
                <a:ext cx="45847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LTC &amp; LDC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5181600"/>
                <a:ext cx="4584700" cy="498598"/>
              </a:xfrm>
              <a:prstGeom prst="rect">
                <a:avLst/>
              </a:prstGeom>
              <a:blipFill rotWithShape="0">
                <a:blip r:embed="rId4"/>
                <a:stretch>
                  <a:fillRect l="-1862" t="-365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6200" y="1635306"/>
            <a:ext cx="7353923" cy="1107894"/>
            <a:chOff x="76200" y="1635306"/>
            <a:chExt cx="7353923" cy="1107894"/>
          </a:xfrm>
        </p:grpSpPr>
        <p:sp>
          <p:nvSpPr>
            <p:cNvPr id="56" name="Rectangle 55"/>
            <p:cNvSpPr/>
            <p:nvPr/>
          </p:nvSpPr>
          <p:spPr>
            <a:xfrm>
              <a:off x="141745" y="1635306"/>
              <a:ext cx="26014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000" dirty="0" smtClean="0">
                  <a:solidFill>
                    <a:srgbClr val="00B050"/>
                  </a:solidFill>
                  <a:latin typeface="Lucida Sans Unicode"/>
                  <a:cs typeface="Lucida Sans Unicode"/>
                </a:rPr>
                <a:t>Lifted family: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6200" y="2185162"/>
              <a:ext cx="7353923" cy="558038"/>
              <a:chOff x="178947" y="2286000"/>
              <a:chExt cx="7353923" cy="5580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178947" y="2286000"/>
                    <a:ext cx="7136253" cy="5580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}"/>
                              <m:sepChr m:val="∣"/>
                              <m:ctrlPr>
                                <a:rPr lang="en-US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r>
                                <a:rPr lang="en-US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:</m:t>
                              </m:r>
                              <m:sSubSup>
                                <m:sSubSupPr>
                                  <m:ctrlPr>
                                    <a:rPr lang="en-US" i="1" dirty="0" err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 err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i="1" dirty="0" err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sup>
                              </m:sSubSup>
                              <m:r>
                                <a:rPr lang="en-US" i="1" dirty="0" err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 dirty="0" err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 dirty="0" err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charset="0"/>
                                      <a:ea typeface="Cambria Math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charset="0"/>
                                      <a:cs typeface="Lucida Sans Unicode"/>
                                    </a:rPr>
                                    <m:t>𝑃</m:t>
                                  </m:r>
                                  <m:r>
                                    <a:rPr lang="en-US">
                                      <a:latin typeface="Cambria Math" charset="0"/>
                                      <a:cs typeface="Lucida Sans Unicode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cs typeface="Lucida Sans Unicode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  <a:cs typeface="Lucida Sans Unicode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ℬ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 ∀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                                    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947" y="2286000"/>
                    <a:ext cx="7136253" cy="55803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3607947" y="2345440"/>
                    <a:ext cx="3924923" cy="4985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:r>
                      <a:rPr lang="en-US" dirty="0" smtClean="0">
                        <a:solidFill>
                          <a:srgbClr val="000000"/>
                        </a:solidFill>
                        <a:latin typeface="Lucida Sans Unicode"/>
                        <a:cs typeface="Lucida Sans Unicode"/>
                      </a:rPr>
                      <a:t>-dim subspace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𝐴</m:t>
                        </m:r>
                      </m:oMath>
                    </a14:m>
                    <a:endParaRPr lang="en-US" dirty="0" smtClean="0">
                      <a:solidFill>
                        <a:srgbClr val="000000"/>
                      </a:solidFill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7947" y="2345440"/>
                    <a:ext cx="3924923" cy="49859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329" t="-2439" b="-268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615251" y="1693992"/>
                  <a:ext cx="1891204" cy="4985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𝐿𝑖𝑓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cs typeface="Lucida Sans Unicode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cs typeface="Lucida Sans Unicode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ℬ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=</m:t>
                        </m:r>
                      </m:oMath>
                    </m:oMathPara>
                  </a14:m>
                  <a:endPara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5251" y="1693992"/>
                  <a:ext cx="1891204" cy="4985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81" b="-10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1851" y="1000874"/>
                <a:ext cx="7162800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Base family: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ℬ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⊆{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𝑃</m:t>
                    </m:r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:</m:t>
                    </m:r>
                    <m:sSubSup>
                      <m:sSubSupPr>
                        <m:ctrlPr>
                          <a:rPr lang="en-US" i="1" dirty="0" err="1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bSupPr>
                      <m:e>
                        <m:r>
                          <a:rPr lang="en-US" dirty="0" err="1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𝐹</m:t>
                        </m:r>
                      </m:e>
                      <m:sub>
                        <m:r>
                          <a:rPr lang="en-US" dirty="0" err="1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𝑞</m:t>
                        </m:r>
                      </m:sub>
                      <m:sup>
                        <m:r>
                          <a:rPr lang="en-US" dirty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𝑡</m:t>
                        </m:r>
                      </m:sup>
                    </m:sSubSup>
                    <m:r>
                      <a:rPr lang="en-US" dirty="0" err="1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→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en-US" dirty="0" err="1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𝐹</m:t>
                        </m:r>
                      </m:e>
                      <m:sub>
                        <m:r>
                          <a:rPr lang="en-US" dirty="0" err="1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𝑞</m:t>
                        </m:r>
                      </m:sub>
                    </m:sSub>
                    <m: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dirty="0">
                    <a:solidFill>
                      <a:srgbClr val="3366FF"/>
                    </a:solidFill>
                    <a:latin typeface="Lucida Sans Unicode"/>
                    <a:ea typeface="+mj-ea"/>
                    <a:cs typeface="Lucida Sans Unicode"/>
                  </a:rPr>
                  <a:t>affine-invariant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1" y="1000874"/>
                <a:ext cx="7162800" cy="600164"/>
              </a:xfrm>
              <a:prstGeom prst="rect">
                <a:avLst/>
              </a:prstGeom>
              <a:blipFill rotWithShape="0">
                <a:blip r:embed="rId8"/>
                <a:stretch>
                  <a:fillRect l="-2043" t="-505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9700" y="2971800"/>
                <a:ext cx="74803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Interpret message as a polynomial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𝑃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∈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𝐿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𝑖𝑓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ℬ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2971800"/>
                <a:ext cx="7480300" cy="498598"/>
              </a:xfrm>
              <a:prstGeom prst="rect">
                <a:avLst/>
              </a:prstGeom>
              <a:blipFill rotWithShape="0">
                <a:blip r:embed="rId9"/>
                <a:stretch>
                  <a:fillRect l="-1304" t="-2469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2401" y="4120658"/>
                <a:ext cx="8820428" cy="423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Wingdings" charset="2"/>
                  <a:buChar char="Ø"/>
                </a:pPr>
                <a:r>
                  <a:rPr lang="en-US" sz="2000" dirty="0" smtClean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Lifted Reed-Solomon code: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t</m:t>
                    </m:r>
                    <m:r>
                      <a:rPr lang="en-US" sz="2000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=1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ℬ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={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𝑃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𝑞</m:t>
                        </m:r>
                      </m:sub>
                    </m:sSub>
                    <m:r>
                      <a:rPr lang="en-US" sz="1800" i="1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𝑞</m:t>
                        </m:r>
                      </m:sub>
                    </m:sSub>
                    <m:r>
                      <a:rPr lang="en-US" sz="1800" i="1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∣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Lucida Sans Unicode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sz="1800" i="1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≤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𝑑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}</m:t>
                    </m:r>
                  </m:oMath>
                </a14:m>
                <a:endParaRPr lang="en-US" sz="1800" i="1" dirty="0">
                  <a:solidFill>
                    <a:srgbClr val="7030A0"/>
                  </a:solidFill>
                  <a:latin typeface="Cambria Math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4120658"/>
                <a:ext cx="8820428" cy="423193"/>
              </a:xfrm>
              <a:prstGeom prst="rect">
                <a:avLst/>
              </a:prstGeom>
              <a:blipFill rotWithShape="0">
                <a:blip r:embed="rId10"/>
                <a:stretch>
                  <a:fillRect l="-622" t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22606" y="6260068"/>
            <a:ext cx="89213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Rate: no generic analysis, need to figure out monomials</a:t>
            </a:r>
            <a:endParaRPr lang="en-US" dirty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85260" y="685800"/>
            <a:ext cx="1882539" cy="2668912"/>
            <a:chOff x="7185260" y="685800"/>
            <a:chExt cx="1882539" cy="2668912"/>
          </a:xfrm>
        </p:grpSpPr>
        <p:grpSp>
          <p:nvGrpSpPr>
            <p:cNvPr id="6" name="Group 5"/>
            <p:cNvGrpSpPr/>
            <p:nvPr/>
          </p:nvGrpSpPr>
          <p:grpSpPr>
            <a:xfrm>
              <a:off x="7185260" y="685800"/>
              <a:ext cx="1882539" cy="2668912"/>
              <a:chOff x="7032860" y="762000"/>
              <a:chExt cx="1882539" cy="266891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032860" y="762000"/>
                <a:ext cx="1882539" cy="2314225"/>
                <a:chOff x="7032860" y="762000"/>
                <a:chExt cx="1882539" cy="2314225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32860" y="1101985"/>
                  <a:ext cx="1882539" cy="197424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8309263" y="762000"/>
                      <a:ext cx="511166" cy="39786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09263" y="762000"/>
                      <a:ext cx="511166" cy="397866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l="-11905" r="-1190"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/>
                  <p:cNvSpPr/>
                  <p:nvPr/>
                </p:nvSpPr>
                <p:spPr>
                  <a:xfrm>
                    <a:off x="7299359" y="3000025"/>
                    <a:ext cx="1311241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𝑃</m:t>
                              </m:r>
                              <m:r>
                                <a:rPr lang="en-US" sz="200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>
                              <a:solidFill>
                                <a:srgbClr val="009933"/>
                              </a:solidFill>
                              <a:latin typeface="Cambria Math" charset="0"/>
                              <a:cs typeface="Lucida Sans Unicode"/>
                            </a:rPr>
                            <m:t>∈</m:t>
                          </m:r>
                          <m:r>
                            <a:rPr lang="en-US" sz="2000">
                              <a:solidFill>
                                <a:srgbClr val="009933"/>
                              </a:solidFill>
                              <a:latin typeface="Cambria Math" charset="0"/>
                              <a:cs typeface="Lucida Sans Unicode"/>
                            </a:rPr>
                            <m:t>ℬ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009933"/>
                      </a:solidFill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55" name="Rectangle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9359" y="3000025"/>
                    <a:ext cx="1311241" cy="430887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EE71856F-34D1-1746-ACB5-FA030B08072A}"/>
                </a:ext>
              </a:extLst>
            </p:cNvPr>
            <p:cNvSpPr/>
            <p:nvPr/>
          </p:nvSpPr>
          <p:spPr>
            <a:xfrm>
              <a:off x="7294651" y="1459394"/>
              <a:ext cx="1678178" cy="1348745"/>
            </a:xfrm>
            <a:custGeom>
              <a:avLst/>
              <a:gdLst>
                <a:gd name="connsiteX0" fmla="*/ 0 w 7831667"/>
                <a:gd name="connsiteY0" fmla="*/ 2404533 h 4004733"/>
                <a:gd name="connsiteX1" fmla="*/ 4284133 w 7831667"/>
                <a:gd name="connsiteY1" fmla="*/ 0 h 4004733"/>
                <a:gd name="connsiteX2" fmla="*/ 7831667 w 7831667"/>
                <a:gd name="connsiteY2" fmla="*/ 736600 h 4004733"/>
                <a:gd name="connsiteX3" fmla="*/ 2683933 w 7831667"/>
                <a:gd name="connsiteY3" fmla="*/ 4004733 h 4004733"/>
                <a:gd name="connsiteX4" fmla="*/ 0 w 7831667"/>
                <a:gd name="connsiteY4" fmla="*/ 2404533 h 400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667" h="4004733">
                  <a:moveTo>
                    <a:pt x="0" y="2404533"/>
                  </a:moveTo>
                  <a:lnTo>
                    <a:pt x="4284133" y="0"/>
                  </a:lnTo>
                  <a:lnTo>
                    <a:pt x="7831667" y="736600"/>
                  </a:lnTo>
                  <a:lnTo>
                    <a:pt x="2683933" y="4004733"/>
                  </a:lnTo>
                  <a:lnTo>
                    <a:pt x="0" y="2404533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EE71856F-34D1-1746-ACB5-FA030B08072A}"/>
                </a:ext>
              </a:extLst>
            </p:cNvPr>
            <p:cNvSpPr/>
            <p:nvPr/>
          </p:nvSpPr>
          <p:spPr>
            <a:xfrm>
              <a:off x="7294651" y="1492545"/>
              <a:ext cx="1678178" cy="1348745"/>
            </a:xfrm>
            <a:custGeom>
              <a:avLst/>
              <a:gdLst>
                <a:gd name="connsiteX0" fmla="*/ 0 w 7831667"/>
                <a:gd name="connsiteY0" fmla="*/ 2404533 h 4004733"/>
                <a:gd name="connsiteX1" fmla="*/ 4284133 w 7831667"/>
                <a:gd name="connsiteY1" fmla="*/ 0 h 4004733"/>
                <a:gd name="connsiteX2" fmla="*/ 7831667 w 7831667"/>
                <a:gd name="connsiteY2" fmla="*/ 736600 h 4004733"/>
                <a:gd name="connsiteX3" fmla="*/ 2683933 w 7831667"/>
                <a:gd name="connsiteY3" fmla="*/ 4004733 h 4004733"/>
                <a:gd name="connsiteX4" fmla="*/ 0 w 7831667"/>
                <a:gd name="connsiteY4" fmla="*/ 2404533 h 400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667" h="4004733">
                  <a:moveTo>
                    <a:pt x="0" y="2404533"/>
                  </a:moveTo>
                  <a:lnTo>
                    <a:pt x="4284133" y="0"/>
                  </a:lnTo>
                  <a:lnTo>
                    <a:pt x="7831667" y="736600"/>
                  </a:lnTo>
                  <a:lnTo>
                    <a:pt x="2683933" y="4004733"/>
                  </a:lnTo>
                  <a:lnTo>
                    <a:pt x="0" y="2404533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EE71856F-34D1-1746-ACB5-FA030B08072A}"/>
                </a:ext>
              </a:extLst>
            </p:cNvPr>
            <p:cNvSpPr/>
            <p:nvPr/>
          </p:nvSpPr>
          <p:spPr>
            <a:xfrm>
              <a:off x="7294651" y="1478764"/>
              <a:ext cx="1678178" cy="1348745"/>
            </a:xfrm>
            <a:custGeom>
              <a:avLst/>
              <a:gdLst>
                <a:gd name="connsiteX0" fmla="*/ 0 w 7831667"/>
                <a:gd name="connsiteY0" fmla="*/ 2404533 h 4004733"/>
                <a:gd name="connsiteX1" fmla="*/ 4284133 w 7831667"/>
                <a:gd name="connsiteY1" fmla="*/ 0 h 4004733"/>
                <a:gd name="connsiteX2" fmla="*/ 7831667 w 7831667"/>
                <a:gd name="connsiteY2" fmla="*/ 736600 h 4004733"/>
                <a:gd name="connsiteX3" fmla="*/ 2683933 w 7831667"/>
                <a:gd name="connsiteY3" fmla="*/ 4004733 h 4004733"/>
                <a:gd name="connsiteX4" fmla="*/ 0 w 7831667"/>
                <a:gd name="connsiteY4" fmla="*/ 2404533 h 400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667" h="4004733">
                  <a:moveTo>
                    <a:pt x="0" y="2404533"/>
                  </a:moveTo>
                  <a:lnTo>
                    <a:pt x="4284133" y="0"/>
                  </a:lnTo>
                  <a:lnTo>
                    <a:pt x="7831667" y="736600"/>
                  </a:lnTo>
                  <a:lnTo>
                    <a:pt x="2683933" y="4004733"/>
                  </a:lnTo>
                  <a:lnTo>
                    <a:pt x="0" y="2404533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EE71856F-34D1-1746-ACB5-FA030B08072A}"/>
                </a:ext>
              </a:extLst>
            </p:cNvPr>
            <p:cNvSpPr/>
            <p:nvPr/>
          </p:nvSpPr>
          <p:spPr>
            <a:xfrm>
              <a:off x="7294651" y="1509884"/>
              <a:ext cx="1678178" cy="1348745"/>
            </a:xfrm>
            <a:custGeom>
              <a:avLst/>
              <a:gdLst>
                <a:gd name="connsiteX0" fmla="*/ 0 w 7831667"/>
                <a:gd name="connsiteY0" fmla="*/ 2404533 h 4004733"/>
                <a:gd name="connsiteX1" fmla="*/ 4284133 w 7831667"/>
                <a:gd name="connsiteY1" fmla="*/ 0 h 4004733"/>
                <a:gd name="connsiteX2" fmla="*/ 7831667 w 7831667"/>
                <a:gd name="connsiteY2" fmla="*/ 736600 h 4004733"/>
                <a:gd name="connsiteX3" fmla="*/ 2683933 w 7831667"/>
                <a:gd name="connsiteY3" fmla="*/ 4004733 h 4004733"/>
                <a:gd name="connsiteX4" fmla="*/ 0 w 7831667"/>
                <a:gd name="connsiteY4" fmla="*/ 2404533 h 400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667" h="4004733">
                  <a:moveTo>
                    <a:pt x="0" y="2404533"/>
                  </a:moveTo>
                  <a:lnTo>
                    <a:pt x="4284133" y="0"/>
                  </a:lnTo>
                  <a:lnTo>
                    <a:pt x="7831667" y="736600"/>
                  </a:lnTo>
                  <a:lnTo>
                    <a:pt x="2683933" y="4004733"/>
                  </a:lnTo>
                  <a:lnTo>
                    <a:pt x="0" y="2404533"/>
                  </a:lnTo>
                  <a:close/>
                </a:path>
              </a:pathLst>
            </a:custGeom>
            <a:pattFill prst="narHorz">
              <a:fgClr>
                <a:srgbClr val="92D050"/>
              </a:fgClr>
              <a:bgClr>
                <a:schemeClr val="bg1"/>
              </a:bgClr>
            </a:patt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24400" y="1657049"/>
            <a:ext cx="1905001" cy="476551"/>
            <a:chOff x="6403759" y="2634915"/>
            <a:chExt cx="1662585" cy="709182"/>
          </a:xfrm>
        </p:grpSpPr>
        <p:sp>
          <p:nvSpPr>
            <p:cNvPr id="34" name="Oval Callout 33"/>
            <p:cNvSpPr/>
            <p:nvPr/>
          </p:nvSpPr>
          <p:spPr bwMode="auto">
            <a:xfrm>
              <a:off x="6403759" y="2634915"/>
              <a:ext cx="1662585" cy="709182"/>
            </a:xfrm>
            <a:prstGeom prst="wedgeEllipseCallout">
              <a:avLst>
                <a:gd name="adj1" fmla="val -48404"/>
                <a:gd name="adj2" fmla="val 91742"/>
              </a:avLst>
            </a:prstGeom>
            <a:solidFill>
              <a:srgbClr val="B6C3E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solidFill>
                    <a:schemeClr val="accent1"/>
                  </a:solidFill>
                </a:ln>
                <a:solidFill>
                  <a:srgbClr val="4D9FC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47494" y="2695444"/>
              <a:ext cx="1569953" cy="24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Lucida Sans Unicode"/>
                  <a:cs typeface="Lucida Sans Unicode"/>
                </a:rPr>
                <a:t>well-defined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10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" grpId="0"/>
      <p:bldP spid="64" grpId="0"/>
      <p:bldP spid="65" grpId="0"/>
      <p:bldP spid="25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24882" y="1480241"/>
            <a:ext cx="485206" cy="613556"/>
          </a:xfrm>
          <a:custGeom>
            <a:avLst/>
            <a:gdLst>
              <a:gd name="connsiteX0" fmla="*/ 14271 w 485206"/>
              <a:gd name="connsiteY0" fmla="*/ 14081 h 613556"/>
              <a:gd name="connsiteX1" fmla="*/ 428123 w 485206"/>
              <a:gd name="connsiteY1" fmla="*/ 56888 h 613556"/>
              <a:gd name="connsiteX2" fmla="*/ 456665 w 485206"/>
              <a:gd name="connsiteY2" fmla="*/ 99695 h 613556"/>
              <a:gd name="connsiteX3" fmla="*/ 485206 w 485206"/>
              <a:gd name="connsiteY3" fmla="*/ 156770 h 613556"/>
              <a:gd name="connsiteX4" fmla="*/ 442394 w 485206"/>
              <a:gd name="connsiteY4" fmla="*/ 370804 h 613556"/>
              <a:gd name="connsiteX5" fmla="*/ 399582 w 485206"/>
              <a:gd name="connsiteY5" fmla="*/ 399342 h 613556"/>
              <a:gd name="connsiteX6" fmla="*/ 328228 w 485206"/>
              <a:gd name="connsiteY6" fmla="*/ 413611 h 613556"/>
              <a:gd name="connsiteX7" fmla="*/ 271145 w 485206"/>
              <a:gd name="connsiteY7" fmla="*/ 456418 h 613556"/>
              <a:gd name="connsiteX8" fmla="*/ 228332 w 485206"/>
              <a:gd name="connsiteY8" fmla="*/ 513493 h 613556"/>
              <a:gd name="connsiteX9" fmla="*/ 171249 w 485206"/>
              <a:gd name="connsiteY9" fmla="*/ 542031 h 613556"/>
              <a:gd name="connsiteX10" fmla="*/ 85624 w 485206"/>
              <a:gd name="connsiteY10" fmla="*/ 584838 h 613556"/>
              <a:gd name="connsiteX11" fmla="*/ 0 w 485206"/>
              <a:gd name="connsiteY11" fmla="*/ 613376 h 61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206" h="613556">
                <a:moveTo>
                  <a:pt x="14271" y="14081"/>
                </a:moveTo>
                <a:cubicBezTo>
                  <a:pt x="37693" y="14982"/>
                  <a:pt x="332866" y="-38357"/>
                  <a:pt x="428123" y="56888"/>
                </a:cubicBezTo>
                <a:cubicBezTo>
                  <a:pt x="440251" y="69014"/>
                  <a:pt x="448155" y="84805"/>
                  <a:pt x="456665" y="99695"/>
                </a:cubicBezTo>
                <a:cubicBezTo>
                  <a:pt x="467219" y="118163"/>
                  <a:pt x="475692" y="137745"/>
                  <a:pt x="485206" y="156770"/>
                </a:cubicBezTo>
                <a:cubicBezTo>
                  <a:pt x="479501" y="219518"/>
                  <a:pt x="490184" y="313463"/>
                  <a:pt x="442394" y="370804"/>
                </a:cubicBezTo>
                <a:cubicBezTo>
                  <a:pt x="431414" y="383979"/>
                  <a:pt x="415641" y="393321"/>
                  <a:pt x="399582" y="399342"/>
                </a:cubicBezTo>
                <a:cubicBezTo>
                  <a:pt x="376870" y="407858"/>
                  <a:pt x="352013" y="408855"/>
                  <a:pt x="328228" y="413611"/>
                </a:cubicBezTo>
                <a:cubicBezTo>
                  <a:pt x="309200" y="427880"/>
                  <a:pt x="287964" y="439602"/>
                  <a:pt x="271145" y="456418"/>
                </a:cubicBezTo>
                <a:cubicBezTo>
                  <a:pt x="254327" y="473234"/>
                  <a:pt x="246390" y="498017"/>
                  <a:pt x="228332" y="513493"/>
                </a:cubicBezTo>
                <a:cubicBezTo>
                  <a:pt x="212179" y="527336"/>
                  <a:pt x="189720" y="531478"/>
                  <a:pt x="171249" y="542031"/>
                </a:cubicBezTo>
                <a:cubicBezTo>
                  <a:pt x="34126" y="620377"/>
                  <a:pt x="216449" y="528777"/>
                  <a:pt x="85624" y="584838"/>
                </a:cubicBezTo>
                <a:cubicBezTo>
                  <a:pt x="9099" y="617630"/>
                  <a:pt x="54703" y="613376"/>
                  <a:pt x="0" y="61337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15400" cy="6096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Talk </a:t>
            </a:r>
            <a:r>
              <a:rPr lang="en-US" sz="4100" kern="12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Plan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1219200"/>
            <a:ext cx="85540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Lucida Sans Unicode"/>
                <a:cs typeface="Lucida Sans Unicode"/>
              </a:rPr>
              <a:t>Lifted Reed-Solomon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3082" y="1752600"/>
                <a:ext cx="8438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LDCs &amp; LTCs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 queries &amp; rate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cs typeface="Lucida Sans Unicode"/>
                      </a:rPr>
                      <m:t>→1</m:t>
                    </m:r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1752600"/>
                <a:ext cx="843851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1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3082" y="2214265"/>
                <a:ext cx="8305800" cy="476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+ expander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amplification: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cs typeface="Lucida Sans Unicode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𝑜</m:t>
                        </m:r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2214265"/>
                <a:ext cx="8305800" cy="476990"/>
              </a:xfrm>
              <a:prstGeom prst="rect">
                <a:avLst/>
              </a:prstGeom>
              <a:blipFill rotWithShape="0">
                <a:blip r:embed="rId4"/>
                <a:stretch>
                  <a:fillRect l="-1028" t="-100000" b="-1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6200" y="2895600"/>
            <a:ext cx="85540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err="1" smtClean="0">
                <a:latin typeface="Lucida Sans Unicode"/>
                <a:cs typeface="Lucida Sans Unicode"/>
              </a:rPr>
              <a:t>Tensored</a:t>
            </a:r>
            <a:r>
              <a:rPr lang="en-US" sz="3000" dirty="0" smtClean="0">
                <a:latin typeface="Lucida Sans Unicode"/>
                <a:cs typeface="Lucida Sans Unicode"/>
              </a:rPr>
              <a:t> Reed-Solomon codes</a:t>
            </a:r>
            <a:endParaRPr lang="en-US" sz="3000" dirty="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3082" y="3429000"/>
                <a:ext cx="5638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 smtClean="0">
                    <a:solidFill>
                      <a:srgbClr val="7030A0"/>
                    </a:solidFill>
                    <a:cs typeface="Lucida Sans Unicode"/>
                  </a:rPr>
                  <a:t>LTCs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 queries &amp; rate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→1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3429000"/>
                <a:ext cx="5638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514" t="-1600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53082" y="3810000"/>
                <a:ext cx="8743318" cy="542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 smtClean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+ expander amplification: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3810000"/>
                <a:ext cx="8743318" cy="542393"/>
              </a:xfrm>
              <a:prstGeom prst="rect">
                <a:avLst/>
              </a:prstGeom>
              <a:blipFill rotWithShape="0">
                <a:blip r:embed="rId6"/>
                <a:stretch>
                  <a:fillRect l="-976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6200" y="4627602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Lucida Sans Unicode"/>
                <a:cs typeface="Lucida Sans Unicode"/>
              </a:rPr>
              <a:t>Iterative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3400" y="5145523"/>
                <a:ext cx="5658482" cy="493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LTCs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𝑂</m:t>
                        </m:r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(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Lucida Sans Unicode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  <m: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45523"/>
                <a:ext cx="5658482" cy="493277"/>
              </a:xfrm>
              <a:prstGeom prst="rect">
                <a:avLst/>
              </a:prstGeom>
              <a:blipFill rotWithShape="0">
                <a:blip r:embed="rId7"/>
                <a:stretch>
                  <a:fillRect l="-1509" t="-6173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5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232475" y="1066800"/>
            <a:ext cx="3882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000" dirty="0" smtClean="0">
                <a:solidFill>
                  <a:srgbClr val="00B050"/>
                </a:solidFill>
                <a:latin typeface="Lucida Sans Unicode"/>
                <a:ea typeface="+mn-ea"/>
                <a:cs typeface="Lucida Sans Unicode"/>
              </a:rPr>
              <a:t>Main idea:</a:t>
            </a:r>
            <a:endParaRPr lang="en-US" sz="3000" dirty="0">
              <a:solidFill>
                <a:srgbClr val="00B050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228599" y="1905000"/>
            <a:ext cx="861060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eaLnBrk="1" hangingPunct="1">
              <a:lnSpc>
                <a:spcPts val="328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Only require that restriction to </a:t>
            </a:r>
            <a:r>
              <a:rPr lang="en-US" sz="24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axis-parallel lines </a:t>
            </a:r>
            <a:r>
              <a:rPr lang="en-US" sz="2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is</a:t>
            </a:r>
            <a:r>
              <a:rPr lang="en-US" sz="2400" dirty="0">
                <a:solidFill>
                  <a:srgbClr val="3366FF"/>
                </a:solidFill>
                <a:latin typeface="Lucida Sans Unicode"/>
                <a:cs typeface="Lucida Sans Unicode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Lucida Sans Unicode"/>
                <a:cs typeface="Lucida Sans Unicode"/>
              </a:rPr>
              <a:t>a </a:t>
            </a:r>
            <a:r>
              <a:rPr lang="en-US" sz="2400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codeword</a:t>
            </a:r>
            <a:r>
              <a:rPr lang="en-US" sz="2400" dirty="0">
                <a:solidFill>
                  <a:schemeClr val="tx1"/>
                </a:solidFill>
                <a:latin typeface="Lucida Sans Unicode"/>
                <a:cs typeface="Lucida Sans Unicode"/>
              </a:rPr>
              <a:t> of Reed-Solomon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2895600"/>
                <a:ext cx="8686799" cy="869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342900" algn="l" eaLnBrk="1" hangingPunct="1">
                  <a:lnSpc>
                    <a:spcPts val="3280"/>
                  </a:lnSpc>
                  <a:buFont typeface="Arial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Advantage: </a:t>
                </a:r>
              </a:p>
              <a:p>
                <a:pPr algn="l" eaLnBrk="1" hangingPunct="1">
                  <a:lnSpc>
                    <a:spcPts val="328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  less constraints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more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codewords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higher rate </a:t>
                </a:r>
                <a:endParaRPr lang="en-US" sz="2400" dirty="0">
                  <a:solidFill>
                    <a:srgbClr val="3366FF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895600"/>
                <a:ext cx="8686799" cy="869196"/>
              </a:xfrm>
              <a:prstGeom prst="rect">
                <a:avLst/>
              </a:prstGeom>
              <a:blipFill rotWithShape="0">
                <a:blip r:embed="rId3"/>
                <a:stretch>
                  <a:fillRect l="-983" t="-4895" b="-188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err="1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Tensored</a:t>
            </a:r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 Reed-Solomon Codes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999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24882" y="1884325"/>
            <a:ext cx="485206" cy="613556"/>
          </a:xfrm>
          <a:custGeom>
            <a:avLst/>
            <a:gdLst>
              <a:gd name="connsiteX0" fmla="*/ 14271 w 485206"/>
              <a:gd name="connsiteY0" fmla="*/ 14081 h 613556"/>
              <a:gd name="connsiteX1" fmla="*/ 428123 w 485206"/>
              <a:gd name="connsiteY1" fmla="*/ 56888 h 613556"/>
              <a:gd name="connsiteX2" fmla="*/ 456665 w 485206"/>
              <a:gd name="connsiteY2" fmla="*/ 99695 h 613556"/>
              <a:gd name="connsiteX3" fmla="*/ 485206 w 485206"/>
              <a:gd name="connsiteY3" fmla="*/ 156770 h 613556"/>
              <a:gd name="connsiteX4" fmla="*/ 442394 w 485206"/>
              <a:gd name="connsiteY4" fmla="*/ 370804 h 613556"/>
              <a:gd name="connsiteX5" fmla="*/ 399582 w 485206"/>
              <a:gd name="connsiteY5" fmla="*/ 399342 h 613556"/>
              <a:gd name="connsiteX6" fmla="*/ 328228 w 485206"/>
              <a:gd name="connsiteY6" fmla="*/ 413611 h 613556"/>
              <a:gd name="connsiteX7" fmla="*/ 271145 w 485206"/>
              <a:gd name="connsiteY7" fmla="*/ 456418 h 613556"/>
              <a:gd name="connsiteX8" fmla="*/ 228332 w 485206"/>
              <a:gd name="connsiteY8" fmla="*/ 513493 h 613556"/>
              <a:gd name="connsiteX9" fmla="*/ 171249 w 485206"/>
              <a:gd name="connsiteY9" fmla="*/ 542031 h 613556"/>
              <a:gd name="connsiteX10" fmla="*/ 85624 w 485206"/>
              <a:gd name="connsiteY10" fmla="*/ 584838 h 613556"/>
              <a:gd name="connsiteX11" fmla="*/ 0 w 485206"/>
              <a:gd name="connsiteY11" fmla="*/ 613376 h 61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206" h="613556">
                <a:moveTo>
                  <a:pt x="14271" y="14081"/>
                </a:moveTo>
                <a:cubicBezTo>
                  <a:pt x="37693" y="14982"/>
                  <a:pt x="332866" y="-38357"/>
                  <a:pt x="428123" y="56888"/>
                </a:cubicBezTo>
                <a:cubicBezTo>
                  <a:pt x="440251" y="69014"/>
                  <a:pt x="448155" y="84805"/>
                  <a:pt x="456665" y="99695"/>
                </a:cubicBezTo>
                <a:cubicBezTo>
                  <a:pt x="467219" y="118163"/>
                  <a:pt x="475692" y="137745"/>
                  <a:pt x="485206" y="156770"/>
                </a:cubicBezTo>
                <a:cubicBezTo>
                  <a:pt x="479501" y="219518"/>
                  <a:pt x="490184" y="313463"/>
                  <a:pt x="442394" y="370804"/>
                </a:cubicBezTo>
                <a:cubicBezTo>
                  <a:pt x="431414" y="383979"/>
                  <a:pt x="415641" y="393321"/>
                  <a:pt x="399582" y="399342"/>
                </a:cubicBezTo>
                <a:cubicBezTo>
                  <a:pt x="376870" y="407858"/>
                  <a:pt x="352013" y="408855"/>
                  <a:pt x="328228" y="413611"/>
                </a:cubicBezTo>
                <a:cubicBezTo>
                  <a:pt x="309200" y="427880"/>
                  <a:pt x="287964" y="439602"/>
                  <a:pt x="271145" y="456418"/>
                </a:cubicBezTo>
                <a:cubicBezTo>
                  <a:pt x="254327" y="473234"/>
                  <a:pt x="246390" y="498017"/>
                  <a:pt x="228332" y="513493"/>
                </a:cubicBezTo>
                <a:cubicBezTo>
                  <a:pt x="212179" y="527336"/>
                  <a:pt x="189720" y="531478"/>
                  <a:pt x="171249" y="542031"/>
                </a:cubicBezTo>
                <a:cubicBezTo>
                  <a:pt x="34126" y="620377"/>
                  <a:pt x="216449" y="528777"/>
                  <a:pt x="85624" y="584838"/>
                </a:cubicBezTo>
                <a:cubicBezTo>
                  <a:pt x="9099" y="617630"/>
                  <a:pt x="54703" y="613376"/>
                  <a:pt x="0" y="61337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9700" y="3537857"/>
                <a:ext cx="67183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Interpret message as a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𝑃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∈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𝒫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3537857"/>
                <a:ext cx="6718300" cy="498598"/>
              </a:xfrm>
              <a:prstGeom prst="rect">
                <a:avLst/>
              </a:prstGeom>
              <a:blipFill rotWithShape="0">
                <a:blip r:embed="rId3"/>
                <a:stretch>
                  <a:fillRect l="-1452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err="1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Tensored</a:t>
            </a:r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 Reed-Solomon Codes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41745" y="1972763"/>
                <a:ext cx="6944855" cy="1403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Observation: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𝒫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All polynomials supported on monomials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i="1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     </a:t>
                </a: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of </a:t>
                </a:r>
                <a:r>
                  <a:rPr lang="en-US" dirty="0" smtClean="0">
                    <a:solidFill>
                      <a:srgbClr val="3366FF"/>
                    </a:solidFill>
                    <a:latin typeface="Lucida Sans Unicode"/>
                    <a:cs typeface="Lucida Sans Unicode"/>
                  </a:rPr>
                  <a:t>individual degree </a:t>
                </a:r>
                <a:r>
                  <a:rPr lang="en-US" dirty="0" smtClean="0">
                    <a:latin typeface="Lucida Sans Unicode"/>
                    <a:cs typeface="Lucida Sans Unicode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 </a:t>
                </a:r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5" y="1972763"/>
                <a:ext cx="6944855" cy="1403461"/>
              </a:xfrm>
              <a:prstGeom prst="rect">
                <a:avLst/>
              </a:prstGeom>
              <a:blipFill rotWithShape="0">
                <a:blip r:embed="rId4"/>
                <a:stretch>
                  <a:fillRect l="-2018" t="-2174" r="-1842" b="-1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139700" y="4156893"/>
            <a:ext cx="56737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Encoding: </a:t>
            </a:r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Evaluations everywhere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52400" y="1328057"/>
            <a:ext cx="8610600" cy="561203"/>
            <a:chOff x="152400" y="990600"/>
            <a:chExt cx="8610600" cy="561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52400" y="990600"/>
                  <a:ext cx="8610600" cy="5580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𝒫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</m:t>
                            </m:r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:</m:t>
                            </m:r>
                            <m:sSubSup>
                              <m:sSubSupPr>
                                <m:ctrlPr>
                                  <a:rPr lang="en-US" i="1" dirty="0" err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 err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i="1" dirty="0" err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lang="en-US" i="1" dirty="0" err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i="1" dirty="0" err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 dirty="0" err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 dirty="0" err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charset="0"/>
                                            <a:ea typeface="Cambria Math" charset="0"/>
                                            <a:cs typeface="Lucida Sans Unicod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latin typeface="Cambria Math" charset="0"/>
                                            <a:cs typeface="Lucida Sans Unicode"/>
                                          </a:rPr>
                                          <m:t>𝑃</m:t>
                                        </m:r>
                                        <m:r>
                                          <a:rPr lang="en-US">
                                            <a:latin typeface="Cambria Math" charset="0"/>
                                            <a:cs typeface="Lucida Sans Unicode"/>
                                          </a:rPr>
                                          <m:t>|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cs typeface="Lucida Sans Unicode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≤</m:t>
                            </m:r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 ∀                                        </m:t>
                            </m:r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990600"/>
                  <a:ext cx="8610600" cy="55803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/>
            <p:cNvSpPr/>
            <p:nvPr/>
          </p:nvSpPr>
          <p:spPr>
            <a:xfrm>
              <a:off x="4864099" y="1053205"/>
              <a:ext cx="2859294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dirty="0">
                  <a:solidFill>
                    <a:srgbClr val="3366FF"/>
                  </a:solidFill>
                  <a:latin typeface="Lucida Sans Unicode"/>
                  <a:ea typeface="+mj-ea"/>
                  <a:cs typeface="Lucida Sans Unicode"/>
                </a:rPr>
                <a:t>axis-parallel line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2400" y="4833257"/>
            <a:ext cx="3819007" cy="806375"/>
            <a:chOff x="152400" y="4495800"/>
            <a:chExt cx="3819007" cy="806375"/>
          </a:xfrm>
        </p:grpSpPr>
        <p:sp>
          <p:nvSpPr>
            <p:cNvPr id="38" name="Rectangle 37"/>
            <p:cNvSpPr/>
            <p:nvPr/>
          </p:nvSpPr>
          <p:spPr>
            <a:xfrm>
              <a:off x="152400" y="4598906"/>
              <a:ext cx="19050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000" dirty="0" smtClean="0">
                  <a:solidFill>
                    <a:srgbClr val="00B050"/>
                  </a:solidFill>
                  <a:latin typeface="Lucida Sans Unicode"/>
                  <a:cs typeface="Lucida Sans Unicode"/>
                </a:rPr>
                <a:t>Distance:</a:t>
              </a:r>
              <a:endParaRPr lang="en-US" dirty="0" smtClean="0">
                <a:solidFill>
                  <a:srgbClr val="000000"/>
                </a:solidFill>
                <a:latin typeface="Lucida Sans Unicode"/>
                <a:cs typeface="Lucida Sans Unicode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054664" y="4495800"/>
                  <a:ext cx="1916743" cy="8063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mr-IN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𝑞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4664" y="4495800"/>
                  <a:ext cx="1916743" cy="80637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52401" y="5671457"/>
            <a:ext cx="4960783" cy="957943"/>
            <a:chOff x="152401" y="5334000"/>
            <a:chExt cx="4960783" cy="957943"/>
          </a:xfrm>
        </p:grpSpPr>
        <p:sp>
          <p:nvSpPr>
            <p:cNvPr id="19" name="Rectangle 18"/>
            <p:cNvSpPr/>
            <p:nvPr/>
          </p:nvSpPr>
          <p:spPr>
            <a:xfrm>
              <a:off x="152401" y="5475514"/>
              <a:ext cx="114299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000" dirty="0" smtClean="0">
                  <a:solidFill>
                    <a:srgbClr val="00B050"/>
                  </a:solidFill>
                  <a:latin typeface="Lucida Sans Unicode"/>
                  <a:cs typeface="Lucida Sans Unicode"/>
                </a:rPr>
                <a:t>Rate:</a:t>
              </a:r>
              <a:endParaRPr lang="en-US" dirty="0" smtClean="0">
                <a:solidFill>
                  <a:srgbClr val="000000"/>
                </a:solidFill>
                <a:latin typeface="Lucida Sans Unicode"/>
                <a:cs typeface="Lucida Sans Unicode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219200" y="5334000"/>
              <a:ext cx="2752207" cy="957943"/>
              <a:chOff x="1486315" y="4376057"/>
              <a:chExt cx="2752207" cy="95794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104922" y="4376057"/>
                <a:ext cx="2133600" cy="957943"/>
                <a:chOff x="979714" y="2705100"/>
                <a:chExt cx="2133600" cy="957943"/>
              </a:xfrm>
            </p:grpSpPr>
            <p:sp>
              <p:nvSpPr>
                <p:cNvPr id="35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979714" y="2705100"/>
                  <a:ext cx="2133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800" dirty="0">
                      <a:solidFill>
                        <a:schemeClr val="tx1"/>
                      </a:solidFill>
                      <a:latin typeface="Lucida Sans Unicode"/>
                      <a:cs typeface="Lucida Sans Unicode"/>
                    </a:rPr>
                    <a:t># coefficients</a:t>
                  </a:r>
                </a:p>
              </p:txBody>
            </p:sp>
            <p:sp>
              <p:nvSpPr>
                <p:cNvPr id="3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979714" y="3091543"/>
                  <a:ext cx="2133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800" dirty="0">
                      <a:solidFill>
                        <a:schemeClr val="tx1"/>
                      </a:solidFill>
                      <a:latin typeface="Lucida Sans Unicode"/>
                      <a:cs typeface="Lucida Sans Unicode"/>
                    </a:rPr>
                    <a:t># evaluations</a:t>
                  </a: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 bwMode="auto">
                <a:xfrm>
                  <a:off x="979714" y="3162300"/>
                  <a:ext cx="2133600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486315" y="4630427"/>
                    <a:ext cx="60426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6315" y="4630427"/>
                    <a:ext cx="604268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0101" r="-3030" b="-81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995057" y="5334000"/>
                  <a:ext cx="1118127" cy="8063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𝑞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057" y="5334000"/>
                  <a:ext cx="1118127" cy="80637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7185260" y="1524000"/>
            <a:ext cx="1882539" cy="2668912"/>
            <a:chOff x="7032860" y="762000"/>
            <a:chExt cx="1882539" cy="2668912"/>
          </a:xfrm>
        </p:grpSpPr>
        <p:grpSp>
          <p:nvGrpSpPr>
            <p:cNvPr id="42" name="Group 41"/>
            <p:cNvGrpSpPr/>
            <p:nvPr/>
          </p:nvGrpSpPr>
          <p:grpSpPr>
            <a:xfrm>
              <a:off x="7032860" y="762000"/>
              <a:ext cx="1882539" cy="2314225"/>
              <a:chOff x="7032860" y="762000"/>
              <a:chExt cx="1882539" cy="231422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32860" y="1101985"/>
                <a:ext cx="1882539" cy="197424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1905" r="-119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3" name="Straight Connector 42"/>
            <p:cNvCxnSpPr/>
            <p:nvPr/>
          </p:nvCxnSpPr>
          <p:spPr bwMode="auto">
            <a:xfrm>
              <a:off x="7391400" y="2089105"/>
              <a:ext cx="1371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he-IL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Deg</a:t>
                  </a:r>
                  <a:r>
                    <a: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</m:oMath>
                  </a14:m>
                  <a:endParaRPr lang="en-US" sz="2000" dirty="0" smtClean="0">
                    <a:solidFill>
                      <a:srgbClr val="009933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630" t="-2857" b="-2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-76200" y="722781"/>
            <a:ext cx="9220200" cy="57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(</a:t>
            </a:r>
            <a:r>
              <a:rPr lang="en-US" sz="24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a.k.a. </a:t>
            </a:r>
            <a:r>
              <a:rPr lang="en-US" sz="24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low-degree </a:t>
            </a:r>
            <a:r>
              <a:rPr lang="en-US" sz="24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extension)</a:t>
            </a:r>
            <a:endParaRPr lang="en-US" sz="24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65982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6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err="1">
                <a:solidFill>
                  <a:srgbClr val="3366FF"/>
                </a:solidFill>
                <a:latin typeface="Lucida Sans Unicode"/>
                <a:cs typeface="Lucida Sans Unicode"/>
              </a:rPr>
              <a:t>Tensored</a:t>
            </a:r>
            <a:r>
              <a:rPr lang="en-US" sz="4100" kern="1200" dirty="0">
                <a:solidFill>
                  <a:srgbClr val="3366FF"/>
                </a:solidFill>
                <a:latin typeface="Lucida Sans Unicode"/>
                <a:cs typeface="Lucida Sans Unicode"/>
              </a:rPr>
              <a:t> Reed-Solomon Codes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4953000"/>
            <a:ext cx="6172200" cy="600164"/>
            <a:chOff x="76200" y="5486400"/>
            <a:chExt cx="6172200" cy="600164"/>
          </a:xfrm>
        </p:grpSpPr>
        <p:sp>
          <p:nvSpPr>
            <p:cNvPr id="50" name="Rectangle 49"/>
            <p:cNvSpPr/>
            <p:nvPr/>
          </p:nvSpPr>
          <p:spPr>
            <a:xfrm>
              <a:off x="76200" y="5486400"/>
              <a:ext cx="37338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000" dirty="0" smtClean="0">
                  <a:solidFill>
                    <a:srgbClr val="00B050"/>
                  </a:solidFill>
                  <a:latin typeface="Lucida Sans Unicode"/>
                  <a:cs typeface="Lucida Sans Unicode"/>
                </a:rPr>
                <a:t>Q</a:t>
              </a:r>
              <a:r>
                <a:rPr lang="he-IL" sz="3000" dirty="0" err="1" smtClean="0">
                  <a:solidFill>
                    <a:srgbClr val="00B050"/>
                  </a:solidFill>
                  <a:latin typeface="Lucida Sans Unicode"/>
                  <a:cs typeface="Lucida Sans Unicode"/>
                </a:rPr>
                <a:t>uer</a:t>
              </a:r>
              <a:r>
                <a:rPr lang="en-US" sz="3000" dirty="0" smtClean="0">
                  <a:solidFill>
                    <a:srgbClr val="00B050"/>
                  </a:solidFill>
                  <a:latin typeface="Lucida Sans Unicode"/>
                  <a:cs typeface="Lucida Sans Unicode"/>
                </a:rPr>
                <a:t>y complexity:</a:t>
              </a:r>
              <a:endParaRPr lang="en-US" dirty="0" smtClean="0">
                <a:latin typeface="Lucida Sans Unicode"/>
                <a:cs typeface="Lucida Sans Unicode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3587915" y="5562600"/>
                  <a:ext cx="2660485" cy="4985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dirty="0" smtClean="0">
                      <a:latin typeface="Lucida Sans Unicode"/>
                      <a:cs typeface="Lucida Sans Unicode"/>
                    </a:rPr>
                    <a:t>#pts. on line =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cs typeface="Lucida Sans Unicode"/>
                        </a:rPr>
                        <m:t>𝑞</m:t>
                      </m:r>
                    </m:oMath>
                  </a14:m>
                  <a:r>
                    <a:rPr lang="en-US" dirty="0" smtClean="0">
                      <a:latin typeface="Lucida Sans Unicode"/>
                      <a:cs typeface="Lucida Sans Unicode"/>
                    </a:rPr>
                    <a:t> </a:t>
                  </a:r>
                  <a:endPara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7915" y="5562600"/>
                  <a:ext cx="2660485" cy="498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670" t="-2439" b="-26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52400" y="1371600"/>
            <a:ext cx="6553200" cy="1453956"/>
            <a:chOff x="152400" y="990600"/>
            <a:chExt cx="6553200" cy="1453956"/>
          </a:xfrm>
        </p:grpSpPr>
        <p:sp>
          <p:nvSpPr>
            <p:cNvPr id="20" name="Rectangle 19"/>
            <p:cNvSpPr/>
            <p:nvPr/>
          </p:nvSpPr>
          <p:spPr>
            <a:xfrm>
              <a:off x="152400" y="990600"/>
              <a:ext cx="26670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he-IL" sz="3000" dirty="0">
                  <a:solidFill>
                    <a:srgbClr val="00B050"/>
                  </a:solidFill>
                  <a:latin typeface="Lucida Sans Unicode"/>
                  <a:cs typeface="Lucida Sans Unicode"/>
                </a:rPr>
                <a:t>Local </a:t>
              </a:r>
              <a:r>
                <a:rPr lang="he-IL" sz="3000" dirty="0" err="1">
                  <a:solidFill>
                    <a:srgbClr val="00B050"/>
                  </a:solidFill>
                  <a:latin typeface="Lucida Sans Unicode"/>
                  <a:cs typeface="Lucida Sans Unicode"/>
                </a:rPr>
                <a:t>tester</a:t>
              </a:r>
              <a:r>
                <a:rPr lang="he-IL" sz="3000" dirty="0" smtClean="0">
                  <a:solidFill>
                    <a:srgbClr val="00B050"/>
                  </a:solidFill>
                  <a:latin typeface="Lucida Sans Unicode"/>
                  <a:cs typeface="Lucida Sans Unicode"/>
                </a:rPr>
                <a:t>:</a:t>
              </a:r>
              <a:endParaRPr lang="en-US" sz="3000" dirty="0">
                <a:solidFill>
                  <a:srgbClr val="00B050"/>
                </a:solidFill>
                <a:latin typeface="Lucida Sans Unicode"/>
                <a:cs typeface="Lucida Sans Unicode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52400" y="1539693"/>
                  <a:ext cx="6553200" cy="9048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he-IL" dirty="0" smtClean="0">
                      <a:latin typeface="Lucida Sans Unicode"/>
                      <a:cs typeface="Lucida Sans Unicode"/>
                    </a:rPr>
                    <a:t>Pick </a:t>
                  </a:r>
                  <a:r>
                    <a:rPr lang="he-IL" dirty="0" err="1" smtClean="0">
                      <a:latin typeface="Lucida Sans Unicode"/>
                      <a:cs typeface="Lucida Sans Unicode"/>
                    </a:rPr>
                    <a:t>random</a:t>
                  </a:r>
                  <a:r>
                    <a:rPr lang="he-IL" dirty="0" smtClean="0">
                      <a:latin typeface="Lucida Sans Unicode"/>
                      <a:cs typeface="Lucida Sans Unicode"/>
                    </a:rPr>
                    <a:t> </a:t>
                  </a:r>
                  <a:r>
                    <a:rPr lang="en-US" dirty="0" smtClean="0">
                      <a:solidFill>
                        <a:srgbClr val="3366FF"/>
                      </a:solidFill>
                      <a:latin typeface="Lucida Sans Unicode"/>
                      <a:cs typeface="Lucida Sans Unicode"/>
                    </a:rPr>
                    <a:t>axis-parallel </a:t>
                  </a:r>
                  <a:r>
                    <a:rPr lang="he-IL" dirty="0" err="1" smtClean="0">
                      <a:latin typeface="Lucida Sans Unicode"/>
                      <a:cs typeface="Lucida Sans Unicode"/>
                    </a:rPr>
                    <a:t>line</a:t>
                  </a:r>
                  <a:r>
                    <a:rPr lang="he-IL" dirty="0" smtClean="0">
                      <a:latin typeface="Lucida Sans Unicode"/>
                      <a:cs typeface="Lucida Sans Unicode"/>
                    </a:rPr>
                    <a:t> </a:t>
                  </a:r>
                  <a:r>
                    <a:rPr lang="he-IL" dirty="0" err="1" smtClean="0">
                      <a:latin typeface="Lucida Sans Unicode"/>
                      <a:cs typeface="Lucida Sans Unicode"/>
                    </a:rPr>
                    <a:t>and</a:t>
                  </a:r>
                  <a:r>
                    <a:rPr lang="he-IL" dirty="0" smtClean="0">
                      <a:latin typeface="Lucida Sans Unicode"/>
                      <a:cs typeface="Lucida Sans Unicode"/>
                    </a:rPr>
                    <a:t> </a:t>
                  </a:r>
                  <a:r>
                    <a:rPr lang="en-US" dirty="0" smtClean="0">
                      <a:latin typeface="Lucida Sans Unicode"/>
                      <a:cs typeface="Lucida Sans Unicode"/>
                    </a:rPr>
                    <a:t>accept </a:t>
                  </a:r>
                  <a:endParaRPr lang="en-US" dirty="0">
                    <a:latin typeface="Lucida Sans Unicode"/>
                    <a:cs typeface="Lucida Sans Unicode"/>
                  </a:endParaRPr>
                </a:p>
                <a:p>
                  <a:pPr>
                    <a:lnSpc>
                      <a:spcPct val="110000"/>
                    </a:lnSpc>
                  </a:pPr>
                  <a14:m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  <a:sym typeface="Wingdings"/>
                        </a:rPr>
                        <m:t>⟺</m:t>
                      </m:r>
                    </m:oMath>
                  </a14:m>
                  <a:r>
                    <a:rPr lang="en-US" dirty="0" smtClean="0">
                      <a:latin typeface="Lucida Sans Unicode"/>
                      <a:cs typeface="Lucida Sans Unicode"/>
                      <a:sym typeface="Wingdings"/>
                    </a:rPr>
                    <a:t> restriction to line is a </a:t>
                  </a:r>
                  <a:r>
                    <a:rPr lang="en-US" dirty="0" err="1" smtClean="0">
                      <a:latin typeface="Lucida Sans Unicode"/>
                      <a:cs typeface="Lucida Sans Unicode"/>
                      <a:sym typeface="Wingdings"/>
                    </a:rPr>
                    <a:t>deg</a:t>
                  </a:r>
                  <a:r>
                    <a:rPr lang="en-US" dirty="0" smtClean="0">
                      <a:latin typeface="Lucida Sans Unicode"/>
                      <a:cs typeface="Lucida Sans Unicode"/>
                      <a:sym typeface="Wingdings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cs typeface="Lucida Sans Unicode"/>
                          <a:sym typeface="Wingdings"/>
                        </a:rPr>
                        <m:t>𝑑</m:t>
                      </m:r>
                    </m:oMath>
                  </a14:m>
                  <a:r>
                    <a:rPr lang="en-US" dirty="0" smtClean="0">
                      <a:latin typeface="Lucida Sans Unicode"/>
                      <a:cs typeface="Lucida Sans Unicode"/>
                    </a:rPr>
                    <a:t> poly</a:t>
                  </a: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1539693"/>
                  <a:ext cx="6553200" cy="9048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95" t="-1342" b="-14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810000" y="3066722"/>
            <a:ext cx="3032161" cy="1206634"/>
            <a:chOff x="6454227" y="2642301"/>
            <a:chExt cx="1662585" cy="709182"/>
          </a:xfrm>
        </p:grpSpPr>
        <p:sp>
          <p:nvSpPr>
            <p:cNvPr id="23" name="Oval Callout 22"/>
            <p:cNvSpPr/>
            <p:nvPr/>
          </p:nvSpPr>
          <p:spPr bwMode="auto">
            <a:xfrm>
              <a:off x="6454227" y="2642301"/>
              <a:ext cx="1662585" cy="709182"/>
            </a:xfrm>
            <a:prstGeom prst="wedgeEllipseCallout">
              <a:avLst>
                <a:gd name="adj1" fmla="val -52683"/>
                <a:gd name="adj2" fmla="val -72567"/>
              </a:avLst>
            </a:prstGeom>
            <a:solidFill>
              <a:srgbClr val="B6C3E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solidFill>
                    <a:schemeClr val="accent1"/>
                  </a:solidFill>
                </a:ln>
                <a:solidFill>
                  <a:srgbClr val="4D9FC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17392" y="2730557"/>
              <a:ext cx="1569953" cy="596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Lucida Sans Unicode"/>
                  <a:cs typeface="Lucida Sans Unicode"/>
                </a:rPr>
                <a:t>Different analysis, but also uses </a:t>
              </a:r>
            </a:p>
            <a:p>
              <a:pPr algn="ctr"/>
              <a:r>
                <a:rPr lang="en-US" sz="2000" dirty="0" smtClean="0">
                  <a:solidFill>
                    <a:srgbClr val="3366FF"/>
                  </a:solidFill>
                  <a:latin typeface="Lucida Sans Unicode"/>
                  <a:cs typeface="Lucida Sans Unicode"/>
                </a:rPr>
                <a:t>magic square</a:t>
              </a:r>
              <a:r>
                <a:rPr lang="en-US" sz="2000" dirty="0" smtClean="0">
                  <a:latin typeface="Lucida Sans Unicode"/>
                  <a:cs typeface="Lucida Sans Unicode"/>
                </a:rPr>
                <a:t>!</a:t>
              </a:r>
              <a:endParaRPr lang="en-U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85260" y="1524000"/>
            <a:ext cx="1882539" cy="2679186"/>
            <a:chOff x="7185260" y="1141088"/>
            <a:chExt cx="1882539" cy="2679186"/>
          </a:xfrm>
        </p:grpSpPr>
        <p:grpSp>
          <p:nvGrpSpPr>
            <p:cNvPr id="36" name="Group 35"/>
            <p:cNvGrpSpPr/>
            <p:nvPr/>
          </p:nvGrpSpPr>
          <p:grpSpPr>
            <a:xfrm>
              <a:off x="7185260" y="1141088"/>
              <a:ext cx="1882539" cy="2668912"/>
              <a:chOff x="7032860" y="762000"/>
              <a:chExt cx="1882539" cy="266891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7032860" y="762000"/>
                <a:ext cx="1882539" cy="2314225"/>
                <a:chOff x="7032860" y="762000"/>
                <a:chExt cx="1882539" cy="2314225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32860" y="1101985"/>
                  <a:ext cx="1882539" cy="197424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8309263" y="762000"/>
                      <a:ext cx="511166" cy="39786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09263" y="762000"/>
                      <a:ext cx="511166" cy="397866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l="-11905" r="-1190"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9" name="Straight Connector 38"/>
              <p:cNvCxnSpPr/>
              <p:nvPr/>
            </p:nvCxnSpPr>
            <p:spPr bwMode="auto">
              <a:xfrm>
                <a:off x="7391400" y="2089105"/>
                <a:ext cx="1371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7299359" y="3000025"/>
                    <a:ext cx="1311241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:r>
                      <a:rPr lang="he-IL" sz="2000" dirty="0" smtClean="0">
                        <a:solidFill>
                          <a:srgbClr val="009933"/>
                        </a:solidFill>
                        <a:latin typeface="Lucida Sans Unicode"/>
                        <a:cs typeface="Lucida Sans Unicode"/>
                      </a:rPr>
                      <a:t>Deg</a:t>
                    </a:r>
                    <a:r>
                      <a:rPr lang="en-US" sz="2000" dirty="0" smtClean="0">
                        <a:solidFill>
                          <a:srgbClr val="009933"/>
                        </a:solidFill>
                        <a:latin typeface="Lucida Sans Unicode"/>
                        <a:cs typeface="Lucida Sans Unicode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9933"/>
                            </a:solidFill>
                            <a:latin typeface="Cambria Math" charset="0"/>
                            <a:cs typeface="Lucida Sans Unicode"/>
                          </a:rPr>
                          <m:t>≤</m:t>
                        </m:r>
                        <m:r>
                          <a:rPr lang="en-US" sz="2000" b="0" i="1" smtClean="0">
                            <a:solidFill>
                              <a:srgbClr val="009933"/>
                            </a:solidFill>
                            <a:latin typeface="Cambria Math" charset="0"/>
                            <a:cs typeface="Lucida Sans Unicode"/>
                          </a:rPr>
                          <m:t>𝑑</m:t>
                        </m:r>
                      </m:oMath>
                    </a14:m>
                    <a:endPara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55" name="Rectangle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9359" y="3000025"/>
                    <a:ext cx="1311241" cy="430887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4630" t="-2857" b="-2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Rectangle 34"/>
            <p:cNvSpPr/>
            <p:nvPr/>
          </p:nvSpPr>
          <p:spPr>
            <a:xfrm>
              <a:off x="8492485" y="3389387"/>
              <a:ext cx="37753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 smtClean="0">
                  <a:solidFill>
                    <a:srgbClr val="009933"/>
                  </a:solidFill>
                  <a:latin typeface="Lucida Sans Unicode"/>
                  <a:cs typeface="Lucida Sans Unicode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Summary of Parameters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8600" y="1143000"/>
                <a:ext cx="50292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𝑚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𝑂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(1)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charset="0"/>
                        <a:cs typeface="Lucida Sans Unicode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𝑑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  <a:cs typeface="Lucida Sans Unicode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charset="0"/>
                            <a:cs typeface="Lucida Sans Unicode"/>
                          </a:rPr>
                          <m:t>𝛿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𝑞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  <a:cs typeface="Lucida Sans Unicode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→∞</m:t>
                    </m:r>
                  </m:oMath>
                </a14:m>
                <a:endParaRPr lang="en-US" dirty="0" smtClean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5029200" cy="498598"/>
              </a:xfrm>
              <a:prstGeom prst="rect">
                <a:avLst/>
              </a:prstGeom>
              <a:blipFill rotWithShape="0">
                <a:blip r:embed="rId3"/>
                <a:stretch>
                  <a:fillRect t="-95062" b="-1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8600" y="1862439"/>
                <a:ext cx="5029200" cy="504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query complexity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1/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𝑚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62439"/>
                <a:ext cx="5029200" cy="504241"/>
              </a:xfrm>
              <a:prstGeom prst="rect">
                <a:avLst/>
              </a:prstGeom>
              <a:blipFill rotWithShape="0">
                <a:blip r:embed="rId4"/>
                <a:stretch>
                  <a:fillRect l="-1697" t="-1220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1443" y="2494526"/>
                <a:ext cx="3962400" cy="782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distance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FF0000"/>
                        </a:solidFill>
                        <a:latin typeface="Cambria Math" charset="0"/>
                        <a:cs typeface="Lucida Sans Unicode"/>
                      </a:rPr>
                      <m:t>𝛿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mr-IN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𝑚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43" y="2494526"/>
                <a:ext cx="3962400" cy="782074"/>
              </a:xfrm>
              <a:prstGeom prst="rect">
                <a:avLst/>
              </a:prstGeom>
              <a:blipFill rotWithShape="0">
                <a:blip r:embed="rId5"/>
                <a:stretch>
                  <a:fillRect l="-2154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42299" y="3408926"/>
                <a:ext cx="4863102" cy="782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rate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3366FF"/>
                        </a:solidFill>
                        <a:latin typeface="Cambria Math" charset="0"/>
                        <a:cs typeface="Lucida Sans Unicode"/>
                      </a:rPr>
                      <m:t>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𝑅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𝑚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1−</m:t>
                            </m:r>
                            <m:rad>
                              <m:radPr>
                                <m:ctrlPr>
                                  <a:rPr lang="mr-IN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𝑚</m:t>
                                </m:r>
                              </m:deg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𝛿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𝑚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FF0000"/>
                  </a:solidFill>
                  <a:latin typeface="Cambria Math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99" y="3408926"/>
                <a:ext cx="4863102" cy="782074"/>
              </a:xfrm>
              <a:prstGeom prst="rect">
                <a:avLst/>
              </a:prstGeom>
              <a:blipFill rotWithShape="0">
                <a:blip r:embed="rId6"/>
                <a:stretch>
                  <a:fillRect l="-1754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047999" y="4267200"/>
            <a:ext cx="2362201" cy="609600"/>
            <a:chOff x="6008765" y="2732361"/>
            <a:chExt cx="2362201" cy="609600"/>
          </a:xfrm>
        </p:grpSpPr>
        <p:sp>
          <p:nvSpPr>
            <p:cNvPr id="9" name="Oval Callout 8"/>
            <p:cNvSpPr/>
            <p:nvPr/>
          </p:nvSpPr>
          <p:spPr bwMode="auto">
            <a:xfrm>
              <a:off x="6297237" y="2732361"/>
              <a:ext cx="1752600" cy="609600"/>
            </a:xfrm>
            <a:prstGeom prst="wedgeEllipseCallout">
              <a:avLst>
                <a:gd name="adj1" fmla="val -59559"/>
                <a:gd name="adj2" fmla="val -74024"/>
              </a:avLst>
            </a:prstGeom>
            <a:solidFill>
              <a:srgbClr val="B6C3E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solidFill>
                    <a:schemeClr val="accent1"/>
                  </a:solidFill>
                </a:ln>
                <a:solidFill>
                  <a:srgbClr val="4D9FC0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008765" y="2738822"/>
                  <a:ext cx="2362201" cy="526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No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mr-IN" sz="20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!</m:t>
                          </m:r>
                        </m:den>
                      </m:f>
                    </m:oMath>
                  </a14:m>
                  <a:r>
                    <a:rPr lang="en-US" sz="2000" dirty="0" smtClean="0"/>
                    <a:t> factor!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65" y="2738822"/>
                  <a:ext cx="2362201" cy="52693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7185260" y="1524000"/>
            <a:ext cx="1882539" cy="2668912"/>
            <a:chOff x="7032860" y="762000"/>
            <a:chExt cx="1882539" cy="2668912"/>
          </a:xfrm>
        </p:grpSpPr>
        <p:grpSp>
          <p:nvGrpSpPr>
            <p:cNvPr id="13" name="Group 12"/>
            <p:cNvGrpSpPr/>
            <p:nvPr/>
          </p:nvGrpSpPr>
          <p:grpSpPr>
            <a:xfrm>
              <a:off x="7032860" y="762000"/>
              <a:ext cx="1882539" cy="2314225"/>
              <a:chOff x="7032860" y="762000"/>
              <a:chExt cx="1882539" cy="231422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32860" y="1101985"/>
                <a:ext cx="1882539" cy="197424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1905" r="-119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" name="Straight Connector 13"/>
            <p:cNvCxnSpPr/>
            <p:nvPr/>
          </p:nvCxnSpPr>
          <p:spPr bwMode="auto">
            <a:xfrm>
              <a:off x="7391400" y="2089105"/>
              <a:ext cx="1371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he-IL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Deg</a:t>
                  </a:r>
                  <a:r>
                    <a: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</m:oMath>
                  </a14:m>
                  <a:endParaRPr lang="en-US" sz="2000" dirty="0" smtClean="0">
                    <a:solidFill>
                      <a:srgbClr val="009933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9359" y="3000025"/>
                  <a:ext cx="1311241" cy="43088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630" t="-2857" b="-2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2878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Conclusion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2400" y="1633601"/>
                <a:ext cx="67818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For any </a:t>
                </a:r>
                <a:r>
                  <a:rPr lang="en-US" dirty="0" smtClean="0">
                    <a:solidFill>
                      <a:srgbClr val="FF0000"/>
                    </a:solidFill>
                    <a:latin typeface="Lucida Sans Unicode"/>
                    <a:cs typeface="Lucida Sans Unicode"/>
                  </a:rPr>
                  <a:t>constant</a:t>
                </a:r>
                <a:r>
                  <a:rPr lang="en-US" dirty="0" smtClean="0"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𝜖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𝛾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&gt;0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: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33601"/>
                <a:ext cx="6781800" cy="498598"/>
              </a:xfrm>
              <a:prstGeom prst="rect">
                <a:avLst/>
              </a:prstGeom>
              <a:blipFill rotWithShape="0">
                <a:blip r:embed="rId3"/>
                <a:stretch>
                  <a:fillRect l="-1348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0359" y="2749601"/>
                <a:ext cx="4614042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b="0" dirty="0" smtClean="0">
                    <a:solidFill>
                      <a:schemeClr val="tx1"/>
                    </a:solidFill>
                    <a:cs typeface="Lucida Sans Unicode"/>
                  </a:rPr>
                  <a:t>LTC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9" y="2749601"/>
                <a:ext cx="4614042" cy="498598"/>
              </a:xfrm>
              <a:prstGeom prst="rect">
                <a:avLst/>
              </a:prstGeom>
              <a:blipFill rotWithShape="0">
                <a:blip r:embed="rId4"/>
                <a:stretch>
                  <a:fillRect l="-1717" t="-8537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2400" y="3355157"/>
                <a:ext cx="2971800" cy="531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  <a:cs typeface="Lucida Sans Unicode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𝜖</m:t>
                        </m:r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𝛾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5157"/>
                <a:ext cx="2971800" cy="531043"/>
              </a:xfrm>
              <a:prstGeom prst="rect">
                <a:avLst/>
              </a:prstGeom>
              <a:blipFill rotWithShape="0">
                <a:blip r:embed="rId5"/>
                <a:stretch>
                  <a:fillRect l="-2664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76200" y="998215"/>
            <a:ext cx="7086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err="1" smtClean="0">
                <a:solidFill>
                  <a:srgbClr val="00B050"/>
                </a:solidFill>
                <a:latin typeface="Lucida Sans Unicode"/>
                <a:cs typeface="Lucida Sans Unicode"/>
              </a:rPr>
              <a:t>Tensored</a:t>
            </a: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 Reed-Solomon codes:</a:t>
            </a:r>
            <a:endParaRPr lang="en-US" sz="3000" dirty="0">
              <a:solidFill>
                <a:srgbClr val="00B050"/>
              </a:solidFill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52400" y="2158922"/>
                <a:ext cx="4648200" cy="489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1−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158922"/>
                <a:ext cx="4648200" cy="489365"/>
              </a:xfrm>
              <a:prstGeom prst="rect">
                <a:avLst/>
              </a:prstGeom>
              <a:blipFill rotWithShape="0">
                <a:blip r:embed="rId6"/>
                <a:stretch>
                  <a:fillRect l="-1704" t="-37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4305300"/>
                <a:ext cx="9144000" cy="87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+ expander amplification: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queries</a:t>
                </a:r>
                <a:endParaRPr lang="en-US" sz="2400" dirty="0">
                  <a:solidFill>
                    <a:schemeClr val="tx1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3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4305300"/>
                <a:ext cx="9144000" cy="876300"/>
              </a:xfrm>
              <a:prstGeom prst="rect">
                <a:avLst/>
              </a:prstGeom>
              <a:blipFill rotWithShape="0">
                <a:blip r:embed="rId7"/>
                <a:stretch>
                  <a:fillRect l="-1533" b="-48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5486400"/>
                <a:ext cx="6400800" cy="87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Next: </a:t>
                </a:r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LTCs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O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queries</a:t>
                </a:r>
                <a:endParaRPr lang="en-US" sz="2400" dirty="0">
                  <a:solidFill>
                    <a:schemeClr val="tx1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486400"/>
                <a:ext cx="6400800" cy="876300"/>
              </a:xfrm>
              <a:prstGeom prst="rect">
                <a:avLst/>
              </a:prstGeom>
              <a:blipFill rotWithShape="0">
                <a:blip r:embed="rId8"/>
                <a:stretch>
                  <a:fillRect l="-2190" b="-34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57" grpId="0"/>
      <p:bldP spid="29" grpId="0"/>
      <p:bldP spid="3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7299300" y="1201784"/>
            <a:ext cx="739955" cy="803555"/>
            <a:chOff x="6663998" y="1600199"/>
            <a:chExt cx="906021" cy="892839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663998" y="1600199"/>
              <a:ext cx="906021" cy="892839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6663999" y="2039869"/>
              <a:ext cx="8807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7104352" y="1600200"/>
              <a:ext cx="0" cy="8793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3" name="Group 112"/>
          <p:cNvGrpSpPr/>
          <p:nvPr/>
        </p:nvGrpSpPr>
        <p:grpSpPr>
          <a:xfrm>
            <a:off x="8032487" y="1197585"/>
            <a:ext cx="739955" cy="803555"/>
            <a:chOff x="6663998" y="1600199"/>
            <a:chExt cx="906021" cy="892839"/>
          </a:xfrm>
          <a:pattFill prst="dkDnDiag">
            <a:fgClr>
              <a:srgbClr val="92D050"/>
            </a:fgClr>
            <a:bgClr>
              <a:schemeClr val="bg1"/>
            </a:bgClr>
          </a:pattFill>
        </p:grpSpPr>
        <p:sp>
          <p:nvSpPr>
            <p:cNvPr id="114" name="Rectangle 113"/>
            <p:cNvSpPr/>
            <p:nvPr/>
          </p:nvSpPr>
          <p:spPr bwMode="auto">
            <a:xfrm>
              <a:off x="6663998" y="1600199"/>
              <a:ext cx="906021" cy="89283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 bwMode="auto">
            <a:xfrm>
              <a:off x="6663999" y="2039869"/>
              <a:ext cx="880706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7104352" y="1600200"/>
              <a:ext cx="0" cy="87933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7" name="Group 116"/>
          <p:cNvGrpSpPr/>
          <p:nvPr/>
        </p:nvGrpSpPr>
        <p:grpSpPr>
          <a:xfrm>
            <a:off x="8039255" y="2001439"/>
            <a:ext cx="739955" cy="803555"/>
            <a:chOff x="6663998" y="1600200"/>
            <a:chExt cx="906021" cy="892839"/>
          </a:xfrm>
          <a:pattFill prst="dkDnDiag">
            <a:fgClr>
              <a:srgbClr val="0070C0"/>
            </a:fgClr>
            <a:bgClr>
              <a:schemeClr val="bg1"/>
            </a:bgClr>
          </a:pattFill>
        </p:grpSpPr>
        <p:sp>
          <p:nvSpPr>
            <p:cNvPr id="118" name="Rectangle 117"/>
            <p:cNvSpPr/>
            <p:nvPr/>
          </p:nvSpPr>
          <p:spPr bwMode="auto">
            <a:xfrm>
              <a:off x="6663998" y="1600200"/>
              <a:ext cx="906021" cy="89283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 bwMode="auto">
            <a:xfrm>
              <a:off x="6663999" y="2039869"/>
              <a:ext cx="880706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7104352" y="1600200"/>
              <a:ext cx="0" cy="87933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1" name="Group 120"/>
          <p:cNvGrpSpPr/>
          <p:nvPr/>
        </p:nvGrpSpPr>
        <p:grpSpPr>
          <a:xfrm>
            <a:off x="7299300" y="2000352"/>
            <a:ext cx="739956" cy="803555"/>
            <a:chOff x="6663998" y="1600199"/>
            <a:chExt cx="906022" cy="892839"/>
          </a:xfrm>
          <a:pattFill prst="dkDnDiag">
            <a:fgClr>
              <a:srgbClr val="0070C0"/>
            </a:fgClr>
            <a:bgClr>
              <a:schemeClr val="bg1"/>
            </a:bgClr>
          </a:pattFill>
        </p:grpSpPr>
        <p:sp>
          <p:nvSpPr>
            <p:cNvPr id="122" name="Rectangle 121"/>
            <p:cNvSpPr/>
            <p:nvPr/>
          </p:nvSpPr>
          <p:spPr bwMode="auto">
            <a:xfrm>
              <a:off x="6663998" y="1600199"/>
              <a:ext cx="906021" cy="89283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>
              <a:off x="6663999" y="2028580"/>
              <a:ext cx="906021" cy="795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7104352" y="1600200"/>
              <a:ext cx="0" cy="87933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" name="Rectangle 46"/>
          <p:cNvSpPr/>
          <p:nvPr/>
        </p:nvSpPr>
        <p:spPr>
          <a:xfrm>
            <a:off x="128278" y="5562600"/>
            <a:ext cx="21577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Can show:</a:t>
            </a:r>
            <a:endParaRPr lang="en-US" dirty="0" smtClean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06548" y="5632811"/>
                <a:ext cx="5262081" cy="4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</a:t>
                </a:r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548" y="5632811"/>
                <a:ext cx="5262081" cy="459741"/>
              </a:xfrm>
              <a:prstGeom prst="rect">
                <a:avLst/>
              </a:prstGeom>
              <a:blipFill rotWithShape="0">
                <a:blip r:embed="rId3"/>
                <a:stretch>
                  <a:fillRect l="-3241" t="-1333" b="-4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Tensor Codes, More Generally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39700" y="3133636"/>
                <a:ext cx="8833129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Encoding: </a:t>
                </a: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Encode via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in any axis-parallel direction</a:t>
                </a: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3133636"/>
                <a:ext cx="8833129" cy="600164"/>
              </a:xfrm>
              <a:prstGeom prst="rect">
                <a:avLst/>
              </a:prstGeom>
              <a:blipFill rotWithShape="0">
                <a:blip r:embed="rId4"/>
                <a:stretch>
                  <a:fillRect l="-1656" t="-505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209800" y="6150562"/>
                <a:ext cx="3441700" cy="489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LTC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150562"/>
                <a:ext cx="3441700" cy="489365"/>
              </a:xfrm>
              <a:prstGeom prst="rect">
                <a:avLst/>
              </a:prstGeom>
              <a:blipFill rotWithShape="0">
                <a:blip r:embed="rId5"/>
                <a:stretch>
                  <a:fillRect l="-2482" t="-37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41745" y="1569204"/>
                <a:ext cx="5420855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Tensor code: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  <m:sup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sup>
                        </m:sSup>
                      </m:sup>
                    </m:sSub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  <m:sup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5" y="1569204"/>
                <a:ext cx="5420855" cy="600164"/>
              </a:xfrm>
              <a:prstGeom prst="rect">
                <a:avLst/>
              </a:prstGeom>
              <a:blipFill rotWithShape="0">
                <a:blip r:embed="rId6"/>
                <a:stretch>
                  <a:fillRect l="-2584" t="-505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1851" y="923836"/>
                <a:ext cx="6441524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Base code: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dirty="0" smtClean="0">
                    <a:solidFill>
                      <a:srgbClr val="3366FF"/>
                    </a:solidFill>
                    <a:latin typeface="Lucida Sans Unicode"/>
                    <a:ea typeface="+mj-ea"/>
                    <a:cs typeface="Lucida Sans Unicode"/>
                  </a:rPr>
                  <a:t>linear </a:t>
                </a:r>
                <a:r>
                  <a:rPr lang="en-US" dirty="0" smtClean="0">
                    <a:latin typeface="Lucida Sans Unicode"/>
                    <a:ea typeface="+mj-ea"/>
                    <a:cs typeface="Lucida Sans Unicode"/>
                  </a:rPr>
                  <a:t>code</a:t>
                </a:r>
                <a:endParaRPr lang="en-US" dirty="0">
                  <a:solidFill>
                    <a:srgbClr val="3366FF"/>
                  </a:solidFill>
                  <a:latin typeface="Lucida Sans Unicode"/>
                  <a:ea typeface="+mj-ea"/>
                  <a:cs typeface="Lucida Sans Unicode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1" y="923836"/>
                <a:ext cx="6441524" cy="600164"/>
              </a:xfrm>
              <a:prstGeom prst="rect">
                <a:avLst/>
              </a:prstGeom>
              <a:blipFill rotWithShape="0">
                <a:blip r:embed="rId7"/>
                <a:stretch>
                  <a:fillRect l="-2273" t="-5102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2400" y="4903113"/>
                <a:ext cx="88204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Wingdings" charset="2"/>
                  <a:buChar char="Ø"/>
                </a:pPr>
                <a:r>
                  <a:rPr lang="en-US" sz="2000" dirty="0" smtClean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Tensored Reed-Solomon code</a:t>
                </a:r>
                <a:r>
                  <a:rPr lang="en-US" sz="2000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𝐵</m:t>
                    </m:r>
                    <m:r>
                      <a:rPr lang="en-US" sz="2000">
                        <a:solidFill>
                          <a:srgbClr val="7030A0"/>
                        </a:solidFill>
                        <a:latin typeface="Cambria Math" charset="0"/>
                        <a:cs typeface="Lucida Sans Unicode"/>
                      </a:rPr>
                      <m:t>= 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Reed-Solomon code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03113"/>
                <a:ext cx="8820428" cy="430887"/>
              </a:xfrm>
              <a:prstGeom prst="rect">
                <a:avLst/>
              </a:prstGeom>
              <a:blipFill rotWithShape="0">
                <a:blip r:embed="rId8"/>
                <a:stretch>
                  <a:fillRect l="-622" t="-90141" b="-10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52401" y="3836313"/>
                <a:ext cx="8001000" cy="1066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800"/>
                  </a:lnSpc>
                </a:pPr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Observation: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codeword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>
                  <a:latin typeface="Lucida Sans Unicode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ts val="38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cs typeface="Lucida Sans Unicode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codeword</a:t>
                </a:r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of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for any </a:t>
                </a:r>
                <a:r>
                  <a:rPr lang="en-US" dirty="0">
                    <a:solidFill>
                      <a:srgbClr val="3366FF"/>
                    </a:solidFill>
                    <a:latin typeface="Lucida Sans Unicode"/>
                    <a:ea typeface="+mj-ea"/>
                    <a:cs typeface="Lucida Sans Unicode"/>
                  </a:rPr>
                  <a:t>axis-parallel line</a:t>
                </a: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charset="0"/>
                        <a:cs typeface="Lucida Sans Unicode"/>
                      </a:rPr>
                      <m:t>𝐿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 </a:t>
                </a:r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3836313"/>
                <a:ext cx="8001000" cy="1066959"/>
              </a:xfrm>
              <a:prstGeom prst="rect">
                <a:avLst/>
              </a:prstGeom>
              <a:blipFill rotWithShape="0">
                <a:blip r:embed="rId9"/>
                <a:stretch>
                  <a:fillRect l="-1752" t="-4571" b="-10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52400" y="2234290"/>
            <a:ext cx="5867400" cy="889910"/>
            <a:chOff x="152400" y="2081890"/>
            <a:chExt cx="5867400" cy="889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152400" y="2473202"/>
                  <a:ext cx="5867400" cy="4985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  <a:latin typeface="Lucida Sans Unicode"/>
                      <a:cs typeface="Lucida Sans Unicode"/>
                    </a:rPr>
                    <a:t>View message as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×⋯×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Lucida Sans Unicode"/>
                        </a:rPr>
                        <m:t>𝑘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  <a:latin typeface="Lucida Sans Unicode"/>
                      <a:cs typeface="Lucida Sans Unicode"/>
                    </a:rPr>
                    <a:t> 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Lucida Sans Unicode"/>
                      <a:cs typeface="Lucida Sans Unicode"/>
                    </a:rPr>
                    <a:t>cube</a:t>
                  </a: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2473202"/>
                  <a:ext cx="5867400" cy="49859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558" t="-2439" b="-26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2819400" y="2081890"/>
              <a:ext cx="1163171" cy="541528"/>
              <a:chOff x="2819400" y="2015126"/>
              <a:chExt cx="1163171" cy="541528"/>
            </a:xfrm>
          </p:grpSpPr>
          <p:sp>
            <p:nvSpPr>
              <p:cNvPr id="44" name="Left Brace 43"/>
              <p:cNvSpPr/>
              <p:nvPr/>
            </p:nvSpPr>
            <p:spPr bwMode="auto">
              <a:xfrm rot="16200000">
                <a:off x="3282047" y="1876302"/>
                <a:ext cx="255623" cy="1105082"/>
              </a:xfrm>
              <a:prstGeom prst="leftBrace">
                <a:avLst/>
              </a:prstGeom>
              <a:no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/>
                  <p:cNvSpPr/>
                  <p:nvPr/>
                </p:nvSpPr>
                <p:spPr>
                  <a:xfrm>
                    <a:off x="2819400" y="2015126"/>
                    <a:ext cx="116317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3366FF"/>
                            </a:solidFill>
                            <a:latin typeface="Cambria Math" charset="0"/>
                            <a:cs typeface="Lucida Sans Unicode"/>
                          </a:rPr>
                          <m:t>𝑚</m:t>
                        </m:r>
                      </m:oMath>
                    </a14:m>
                    <a:r>
                      <a:rPr lang="en-US" sz="1800" dirty="0" smtClean="0">
                        <a:solidFill>
                          <a:srgbClr val="3366FF"/>
                        </a:solidFill>
                        <a:latin typeface="Lucida Sans Unicode"/>
                        <a:cs typeface="Lucida Sans Unicode"/>
                      </a:rPr>
                      <a:t> times</a:t>
                    </a:r>
                    <a:endParaRPr lang="en-US" sz="1800" dirty="0">
                      <a:solidFill>
                        <a:srgbClr val="3366FF"/>
                      </a:solidFill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45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19400" y="2015126"/>
                    <a:ext cx="1163171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t="-6557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Group 1"/>
          <p:cNvGrpSpPr/>
          <p:nvPr/>
        </p:nvGrpSpPr>
        <p:grpSpPr>
          <a:xfrm>
            <a:off x="6858000" y="762000"/>
            <a:ext cx="1160367" cy="1125744"/>
            <a:chOff x="5486400" y="645154"/>
            <a:chExt cx="1160367" cy="1125744"/>
          </a:xfrm>
        </p:grpSpPr>
        <p:grpSp>
          <p:nvGrpSpPr>
            <p:cNvPr id="51" name="Group 50"/>
            <p:cNvGrpSpPr/>
            <p:nvPr/>
          </p:nvGrpSpPr>
          <p:grpSpPr>
            <a:xfrm>
              <a:off x="5900775" y="645154"/>
              <a:ext cx="745992" cy="419218"/>
              <a:chOff x="3068801" y="2868387"/>
              <a:chExt cx="913413" cy="465798"/>
            </a:xfrm>
          </p:grpSpPr>
          <p:sp>
            <p:nvSpPr>
              <p:cNvPr id="59" name="Left Brace 58"/>
              <p:cNvSpPr/>
              <p:nvPr/>
            </p:nvSpPr>
            <p:spPr bwMode="auto">
              <a:xfrm rot="16200000">
                <a:off x="3477974" y="2827868"/>
                <a:ext cx="95067" cy="913413"/>
              </a:xfrm>
              <a:prstGeom prst="leftBrace">
                <a:avLst/>
              </a:prstGeom>
              <a:noFill/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1907" y="2868387"/>
                    <a:ext cx="335041" cy="46579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2pPr>
                    <a:lvl3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3pPr>
                    <a:lvl4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4pPr>
                    <a:lvl5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5pPr>
                    <a:lvl6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6pPr>
                    <a:lvl7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7pPr>
                    <a:lvl8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8pPr>
                    <a:lvl9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342900" marR="0" lvl="0" indent="-34290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charset="0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+mn-ea"/>
                              <a:cs typeface="Lucida Sans Unicode"/>
                            </a:rPr>
                            <m:t>𝑘</m:t>
                          </m:r>
                        </m:oMath>
                      </m:oMathPara>
                    </a14:m>
                    <a:endParaRPr lang="en-US" sz="2000" i="1" dirty="0">
                      <a:solidFill>
                        <a:srgbClr val="FF0000"/>
                      </a:solidFill>
                      <a:latin typeface="Cambria Math" charset="0"/>
                      <a:ea typeface="+mn-ea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88" name="Rectangle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471907" y="2868387"/>
                    <a:ext cx="335041" cy="465798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/>
            <p:cNvGrpSpPr/>
            <p:nvPr/>
          </p:nvGrpSpPr>
          <p:grpSpPr>
            <a:xfrm>
              <a:off x="5486400" y="1351680"/>
              <a:ext cx="745992" cy="419218"/>
              <a:chOff x="3221201" y="4175181"/>
              <a:chExt cx="913413" cy="465798"/>
            </a:xfrm>
          </p:grpSpPr>
          <p:sp>
            <p:nvSpPr>
              <p:cNvPr id="57" name="Left Brace 56"/>
              <p:cNvSpPr/>
              <p:nvPr/>
            </p:nvSpPr>
            <p:spPr bwMode="auto">
              <a:xfrm rot="16200000">
                <a:off x="3630374" y="3837083"/>
                <a:ext cx="95067" cy="913413"/>
              </a:xfrm>
              <a:prstGeom prst="leftBrace">
                <a:avLst/>
              </a:prstGeom>
              <a:noFill/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  <a:scene3d>
                <a:camera prst="orthographicFront">
                  <a:rot lat="0" lon="0" rev="16200000"/>
                </a:camera>
                <a:lightRig rig="threePt" dir="t"/>
              </a:scene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8640" y="4175181"/>
                    <a:ext cx="509546" cy="46579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2pPr>
                    <a:lvl3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3pPr>
                    <a:lvl4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4pPr>
                    <a:lvl5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5pPr>
                    <a:lvl6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6pPr>
                    <a:lvl7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7pPr>
                    <a:lvl8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8pPr>
                    <a:lvl9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342900" marR="0" lvl="0" indent="-34290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charset="0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𝑘</m:t>
                          </m:r>
                        </m:oMath>
                      </m:oMathPara>
                    </a14:m>
                    <a:endParaRPr lang="en-US" sz="2000" i="1" dirty="0">
                      <a:solidFill>
                        <a:srgbClr val="FF0000"/>
                      </a:solidFill>
                      <a:latin typeface="Cambria Math" charset="0"/>
                      <a:ea typeface="+mn-ea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86" name="Rectangle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58640" y="4175181"/>
                    <a:ext cx="509546" cy="465798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269155" y="801834"/>
                <a:ext cx="7671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155" y="801834"/>
                <a:ext cx="767198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3175" r="-634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295532" y="1196644"/>
            <a:ext cx="1483678" cy="2044402"/>
            <a:chOff x="7295532" y="1079798"/>
            <a:chExt cx="1483678" cy="2044402"/>
          </a:xfrm>
        </p:grpSpPr>
        <p:sp>
          <p:nvSpPr>
            <p:cNvPr id="3" name="Rectangle 2"/>
            <p:cNvSpPr/>
            <p:nvPr/>
          </p:nvSpPr>
          <p:spPr bwMode="auto">
            <a:xfrm>
              <a:off x="7295532" y="1079798"/>
              <a:ext cx="1483678" cy="160726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295532" y="1079798"/>
              <a:ext cx="1387602" cy="2044402"/>
              <a:chOff x="5457778" y="1278056"/>
              <a:chExt cx="1387602" cy="2044402"/>
            </a:xfrm>
          </p:grpSpPr>
          <p:cxnSp>
            <p:nvCxnSpPr>
              <p:cNvPr id="83" name="Straight Connector 82"/>
              <p:cNvCxnSpPr/>
              <p:nvPr/>
            </p:nvCxnSpPr>
            <p:spPr bwMode="auto">
              <a:xfrm flipV="1">
                <a:off x="5924520" y="1278056"/>
                <a:ext cx="0" cy="160959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/>
                  <p:cNvSpPr/>
                  <p:nvPr/>
                </p:nvSpPr>
                <p:spPr>
                  <a:xfrm>
                    <a:off x="5457778" y="2891571"/>
                    <a:ext cx="1387602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9933"/>
                              </a:solidFill>
                              <a:latin typeface="Cambria Math" charset="0"/>
                              <a:cs typeface="Lucida Sans Unicode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rgbClr val="009933"/>
                              </a:solidFill>
                              <a:latin typeface="Cambria Math" charset="0"/>
                              <a:cs typeface="Lucida Sans Unicode"/>
                            </a:rPr>
                            <m:t>𝐵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84" name="Rectangle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7778" y="2891571"/>
                    <a:ext cx="1387602" cy="430887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 b="-70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803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" grpId="0"/>
      <p:bldP spid="64" grpId="0"/>
      <p:bldP spid="65" grpId="0"/>
      <p:bldP spid="56" grpId="0"/>
      <p:bldP spid="25" grpId="0"/>
      <p:bldP spid="28" grpId="0"/>
      <p:bldP spid="42" grpId="0"/>
      <p:bldP spid="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24882" y="1480241"/>
            <a:ext cx="485206" cy="613556"/>
          </a:xfrm>
          <a:custGeom>
            <a:avLst/>
            <a:gdLst>
              <a:gd name="connsiteX0" fmla="*/ 14271 w 485206"/>
              <a:gd name="connsiteY0" fmla="*/ 14081 h 613556"/>
              <a:gd name="connsiteX1" fmla="*/ 428123 w 485206"/>
              <a:gd name="connsiteY1" fmla="*/ 56888 h 613556"/>
              <a:gd name="connsiteX2" fmla="*/ 456665 w 485206"/>
              <a:gd name="connsiteY2" fmla="*/ 99695 h 613556"/>
              <a:gd name="connsiteX3" fmla="*/ 485206 w 485206"/>
              <a:gd name="connsiteY3" fmla="*/ 156770 h 613556"/>
              <a:gd name="connsiteX4" fmla="*/ 442394 w 485206"/>
              <a:gd name="connsiteY4" fmla="*/ 370804 h 613556"/>
              <a:gd name="connsiteX5" fmla="*/ 399582 w 485206"/>
              <a:gd name="connsiteY5" fmla="*/ 399342 h 613556"/>
              <a:gd name="connsiteX6" fmla="*/ 328228 w 485206"/>
              <a:gd name="connsiteY6" fmla="*/ 413611 h 613556"/>
              <a:gd name="connsiteX7" fmla="*/ 271145 w 485206"/>
              <a:gd name="connsiteY7" fmla="*/ 456418 h 613556"/>
              <a:gd name="connsiteX8" fmla="*/ 228332 w 485206"/>
              <a:gd name="connsiteY8" fmla="*/ 513493 h 613556"/>
              <a:gd name="connsiteX9" fmla="*/ 171249 w 485206"/>
              <a:gd name="connsiteY9" fmla="*/ 542031 h 613556"/>
              <a:gd name="connsiteX10" fmla="*/ 85624 w 485206"/>
              <a:gd name="connsiteY10" fmla="*/ 584838 h 613556"/>
              <a:gd name="connsiteX11" fmla="*/ 0 w 485206"/>
              <a:gd name="connsiteY11" fmla="*/ 613376 h 61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206" h="613556">
                <a:moveTo>
                  <a:pt x="14271" y="14081"/>
                </a:moveTo>
                <a:cubicBezTo>
                  <a:pt x="37693" y="14982"/>
                  <a:pt x="332866" y="-38357"/>
                  <a:pt x="428123" y="56888"/>
                </a:cubicBezTo>
                <a:cubicBezTo>
                  <a:pt x="440251" y="69014"/>
                  <a:pt x="448155" y="84805"/>
                  <a:pt x="456665" y="99695"/>
                </a:cubicBezTo>
                <a:cubicBezTo>
                  <a:pt x="467219" y="118163"/>
                  <a:pt x="475692" y="137745"/>
                  <a:pt x="485206" y="156770"/>
                </a:cubicBezTo>
                <a:cubicBezTo>
                  <a:pt x="479501" y="219518"/>
                  <a:pt x="490184" y="313463"/>
                  <a:pt x="442394" y="370804"/>
                </a:cubicBezTo>
                <a:cubicBezTo>
                  <a:pt x="431414" y="383979"/>
                  <a:pt x="415641" y="393321"/>
                  <a:pt x="399582" y="399342"/>
                </a:cubicBezTo>
                <a:cubicBezTo>
                  <a:pt x="376870" y="407858"/>
                  <a:pt x="352013" y="408855"/>
                  <a:pt x="328228" y="413611"/>
                </a:cubicBezTo>
                <a:cubicBezTo>
                  <a:pt x="309200" y="427880"/>
                  <a:pt x="287964" y="439602"/>
                  <a:pt x="271145" y="456418"/>
                </a:cubicBezTo>
                <a:cubicBezTo>
                  <a:pt x="254327" y="473234"/>
                  <a:pt x="246390" y="498017"/>
                  <a:pt x="228332" y="513493"/>
                </a:cubicBezTo>
                <a:cubicBezTo>
                  <a:pt x="212179" y="527336"/>
                  <a:pt x="189720" y="531478"/>
                  <a:pt x="171249" y="542031"/>
                </a:cubicBezTo>
                <a:cubicBezTo>
                  <a:pt x="34126" y="620377"/>
                  <a:pt x="216449" y="528777"/>
                  <a:pt x="85624" y="584838"/>
                </a:cubicBezTo>
                <a:cubicBezTo>
                  <a:pt x="9099" y="617630"/>
                  <a:pt x="54703" y="613376"/>
                  <a:pt x="0" y="61337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15400" cy="6096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Talk </a:t>
            </a:r>
            <a:r>
              <a:rPr lang="en-US" sz="4100" kern="12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Plan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1219200"/>
            <a:ext cx="85540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Lucida Sans Unicode"/>
                <a:cs typeface="Lucida Sans Unicode"/>
              </a:rPr>
              <a:t>Lifted Reed-Solomon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3082" y="1752600"/>
                <a:ext cx="8438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LDCs &amp; LTCs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 queries &amp; rate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cs typeface="Lucida Sans Unicode"/>
                      </a:rPr>
                      <m:t>→1</m:t>
                    </m:r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1752600"/>
                <a:ext cx="843851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1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3082" y="2214265"/>
                <a:ext cx="8305800" cy="476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+ expander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amplification: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cs typeface="Lucida Sans Unicode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𝑜</m:t>
                        </m:r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2214265"/>
                <a:ext cx="8305800" cy="476990"/>
              </a:xfrm>
              <a:prstGeom prst="rect">
                <a:avLst/>
              </a:prstGeom>
              <a:blipFill rotWithShape="0">
                <a:blip r:embed="rId4"/>
                <a:stretch>
                  <a:fillRect l="-1028" t="-100000" b="-1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6200" y="2895600"/>
            <a:ext cx="85540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err="1">
                <a:solidFill>
                  <a:schemeClr val="bg1">
                    <a:lumMod val="65000"/>
                  </a:schemeClr>
                </a:solidFill>
                <a:latin typeface="Lucida Sans Unicode"/>
                <a:cs typeface="Lucida Sans Unicode"/>
              </a:rPr>
              <a:t>Tensored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Lucida Sans Unicode"/>
                <a:cs typeface="Lucida Sans Unicode"/>
              </a:rPr>
              <a:t> Reed-Solomon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3082" y="3429000"/>
                <a:ext cx="5638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LTCs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 queries &amp; rate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cs typeface="Lucida Sans Unicode"/>
                      </a:rPr>
                      <m:t>→1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3429000"/>
                <a:ext cx="5638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51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53082" y="3810000"/>
                <a:ext cx="8743318" cy="542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+ expander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amplification: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Lucida Sans Unicode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2" y="3810000"/>
                <a:ext cx="8743318" cy="542393"/>
              </a:xfrm>
              <a:prstGeom prst="rect">
                <a:avLst/>
              </a:prstGeom>
              <a:blipFill rotWithShape="0">
                <a:blip r:embed="rId6"/>
                <a:stretch>
                  <a:fillRect l="-976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6200" y="4627602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>
                <a:latin typeface="Lucida Sans Unicode"/>
                <a:cs typeface="Lucida Sans Unicode"/>
              </a:rPr>
              <a:t>Iterative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3400" y="5145523"/>
                <a:ext cx="5658482" cy="493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LTCs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𝑂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  <a:cs typeface="Lucida Sans Unicode"/>
                          </a:rPr>
                          <m:t>(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7030A0"/>
                                </a:solidFill>
                                <a:latin typeface="Cambria Math" charset="0"/>
                                <a:cs typeface="Lucida Sans Unicode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𝑛</m:t>
                                </m:r>
                                <m: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45523"/>
                <a:ext cx="5658482" cy="493277"/>
              </a:xfrm>
              <a:prstGeom prst="rect">
                <a:avLst/>
              </a:prstGeom>
              <a:blipFill rotWithShape="0">
                <a:blip r:embed="rId7"/>
                <a:stretch>
                  <a:fillRect l="-1509" t="-6173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2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64" y="270408"/>
            <a:ext cx="8915400" cy="609600"/>
          </a:xfrm>
        </p:spPr>
        <p:txBody>
          <a:bodyPr/>
          <a:lstStyle/>
          <a:p>
            <a:pPr eaLnBrk="1" hangingPunct="1"/>
            <a:r>
              <a:rPr lang="en-US" sz="4100" kern="12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Locally Testable Codes (LTCs)</a:t>
            </a:r>
          </a:p>
        </p:txBody>
      </p:sp>
      <p:sp>
        <p:nvSpPr>
          <p:cNvPr id="2" name="Freeform 1"/>
          <p:cNvSpPr/>
          <p:nvPr/>
        </p:nvSpPr>
        <p:spPr>
          <a:xfrm>
            <a:off x="3524882" y="1088131"/>
            <a:ext cx="485206" cy="613556"/>
          </a:xfrm>
          <a:custGeom>
            <a:avLst/>
            <a:gdLst>
              <a:gd name="connsiteX0" fmla="*/ 14271 w 485206"/>
              <a:gd name="connsiteY0" fmla="*/ 14081 h 613556"/>
              <a:gd name="connsiteX1" fmla="*/ 428123 w 485206"/>
              <a:gd name="connsiteY1" fmla="*/ 56888 h 613556"/>
              <a:gd name="connsiteX2" fmla="*/ 456665 w 485206"/>
              <a:gd name="connsiteY2" fmla="*/ 99695 h 613556"/>
              <a:gd name="connsiteX3" fmla="*/ 485206 w 485206"/>
              <a:gd name="connsiteY3" fmla="*/ 156770 h 613556"/>
              <a:gd name="connsiteX4" fmla="*/ 442394 w 485206"/>
              <a:gd name="connsiteY4" fmla="*/ 370804 h 613556"/>
              <a:gd name="connsiteX5" fmla="*/ 399582 w 485206"/>
              <a:gd name="connsiteY5" fmla="*/ 399342 h 613556"/>
              <a:gd name="connsiteX6" fmla="*/ 328228 w 485206"/>
              <a:gd name="connsiteY6" fmla="*/ 413611 h 613556"/>
              <a:gd name="connsiteX7" fmla="*/ 271145 w 485206"/>
              <a:gd name="connsiteY7" fmla="*/ 456418 h 613556"/>
              <a:gd name="connsiteX8" fmla="*/ 228332 w 485206"/>
              <a:gd name="connsiteY8" fmla="*/ 513493 h 613556"/>
              <a:gd name="connsiteX9" fmla="*/ 171249 w 485206"/>
              <a:gd name="connsiteY9" fmla="*/ 542031 h 613556"/>
              <a:gd name="connsiteX10" fmla="*/ 85624 w 485206"/>
              <a:gd name="connsiteY10" fmla="*/ 584838 h 613556"/>
              <a:gd name="connsiteX11" fmla="*/ 0 w 485206"/>
              <a:gd name="connsiteY11" fmla="*/ 613376 h 61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206" h="613556">
                <a:moveTo>
                  <a:pt x="14271" y="14081"/>
                </a:moveTo>
                <a:cubicBezTo>
                  <a:pt x="37693" y="14982"/>
                  <a:pt x="332866" y="-38357"/>
                  <a:pt x="428123" y="56888"/>
                </a:cubicBezTo>
                <a:cubicBezTo>
                  <a:pt x="440251" y="69014"/>
                  <a:pt x="448155" y="84805"/>
                  <a:pt x="456665" y="99695"/>
                </a:cubicBezTo>
                <a:cubicBezTo>
                  <a:pt x="467219" y="118163"/>
                  <a:pt x="475692" y="137745"/>
                  <a:pt x="485206" y="156770"/>
                </a:cubicBezTo>
                <a:cubicBezTo>
                  <a:pt x="479501" y="219518"/>
                  <a:pt x="490184" y="313463"/>
                  <a:pt x="442394" y="370804"/>
                </a:cubicBezTo>
                <a:cubicBezTo>
                  <a:pt x="431414" y="383979"/>
                  <a:pt x="415641" y="393321"/>
                  <a:pt x="399582" y="399342"/>
                </a:cubicBezTo>
                <a:cubicBezTo>
                  <a:pt x="376870" y="407858"/>
                  <a:pt x="352013" y="408855"/>
                  <a:pt x="328228" y="413611"/>
                </a:cubicBezTo>
                <a:cubicBezTo>
                  <a:pt x="309200" y="427880"/>
                  <a:pt x="287964" y="439602"/>
                  <a:pt x="271145" y="456418"/>
                </a:cubicBezTo>
                <a:cubicBezTo>
                  <a:pt x="254327" y="473234"/>
                  <a:pt x="246390" y="498017"/>
                  <a:pt x="228332" y="513493"/>
                </a:cubicBezTo>
                <a:cubicBezTo>
                  <a:pt x="212179" y="527336"/>
                  <a:pt x="189720" y="531478"/>
                  <a:pt x="171249" y="542031"/>
                </a:cubicBezTo>
                <a:cubicBezTo>
                  <a:pt x="34126" y="620377"/>
                  <a:pt x="216449" y="528777"/>
                  <a:pt x="85624" y="584838"/>
                </a:cubicBezTo>
                <a:cubicBezTo>
                  <a:pt x="9099" y="617630"/>
                  <a:pt x="54703" y="613376"/>
                  <a:pt x="0" y="61337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91217" y="2605175"/>
            <a:ext cx="528051" cy="2235167"/>
          </a:xfrm>
          <a:custGeom>
            <a:avLst/>
            <a:gdLst>
              <a:gd name="connsiteX0" fmla="*/ 0 w 528051"/>
              <a:gd name="connsiteY0" fmla="*/ 0 h 2235167"/>
              <a:gd name="connsiteX1" fmla="*/ 528018 w 528051"/>
              <a:gd name="connsiteY1" fmla="*/ 2154607 h 2235167"/>
              <a:gd name="connsiteX2" fmla="*/ 28541 w 528051"/>
              <a:gd name="connsiteY2" fmla="*/ 1812153 h 22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051" h="2235167">
                <a:moveTo>
                  <a:pt x="0" y="0"/>
                </a:moveTo>
                <a:cubicBezTo>
                  <a:pt x="261630" y="926291"/>
                  <a:pt x="523261" y="1852582"/>
                  <a:pt x="528018" y="2154607"/>
                </a:cubicBezTo>
                <a:cubicBezTo>
                  <a:pt x="532775" y="2456632"/>
                  <a:pt x="28541" y="1812153"/>
                  <a:pt x="28541" y="1812153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/>
              <p:cNvSpPr txBox="1">
                <a:spLocks noChangeArrowheads="1"/>
              </p:cNvSpPr>
              <p:nvPr/>
            </p:nvSpPr>
            <p:spPr bwMode="auto">
              <a:xfrm>
                <a:off x="332405" y="1069734"/>
                <a:ext cx="2563195" cy="786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400" dirty="0" smtClean="0">
                    <a:solidFill>
                      <a:srgbClr val="000000"/>
                    </a:solidFill>
                    <a:latin typeface="Lucida Sans Unicode"/>
                    <a:ea typeface="+mn-ea"/>
                    <a:cs typeface="Lucida Sans Unicode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+mn-ea"/>
                            <a:cs typeface="Lucida Sans Unicode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charset="0"/>
                            <a:ea typeface="+mn-ea"/>
                            <a:cs typeface="Lucida Sans Unicode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+mn-ea"/>
                            <a:cs typeface="Lucida Sans Unicode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405" y="1069734"/>
                <a:ext cx="2563195" cy="786422"/>
              </a:xfrm>
              <a:prstGeom prst="rect">
                <a:avLst/>
              </a:prstGeom>
              <a:blipFill rotWithShape="0">
                <a:blip r:embed="rId4"/>
                <a:stretch>
                  <a:fillRect l="-38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 txBox="1">
                <a:spLocks noChangeArrowheads="1"/>
              </p:cNvSpPr>
              <p:nvPr/>
            </p:nvSpPr>
            <p:spPr bwMode="auto">
              <a:xfrm>
                <a:off x="332405" y="2514600"/>
                <a:ext cx="2791795" cy="786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400" dirty="0" smtClean="0">
                    <a:solidFill>
                      <a:srgbClr val="000000"/>
                    </a:solidFill>
                    <a:latin typeface="Lucida Sans Unicode"/>
                    <a:ea typeface="+mn-ea"/>
                    <a:cs typeface="Lucida Sans Unicode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𝑤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Lucida Sans Unicode"/>
                    <a:ea typeface="+mn-ea"/>
                    <a:cs typeface="Lucida Sans Unicode"/>
                  </a:rPr>
                  <a:t> a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Lucida Sans Unicode"/>
                    <a:ea typeface="+mn-ea"/>
                    <a:cs typeface="Lucida Sans Unicode"/>
                  </a:rPr>
                  <a:t>codeword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Lucida Sans Unicode"/>
                    <a:ea typeface="+mn-ea"/>
                    <a:cs typeface="Lucida Sans Unicode"/>
                  </a:rPr>
                  <a:t>?</a:t>
                </a:r>
                <a:endParaRPr lang="en-US" sz="2400" dirty="0" smtClean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2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405" y="2514600"/>
                <a:ext cx="2791795" cy="786422"/>
              </a:xfrm>
              <a:prstGeom prst="rect">
                <a:avLst/>
              </a:prstGeom>
              <a:blipFill rotWithShape="0">
                <a:blip r:embed="rId5"/>
                <a:stretch>
                  <a:fillRect l="-3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505200" y="3099778"/>
            <a:ext cx="1828799" cy="1143000"/>
            <a:chOff x="2743201" y="3962400"/>
            <a:chExt cx="1828799" cy="1143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895600" y="3962400"/>
              <a:ext cx="1524000" cy="114300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4F81BD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2743201" y="4114800"/>
              <a:ext cx="1828799" cy="786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000" dirty="0">
                  <a:solidFill>
                    <a:srgbClr val="0070C0"/>
                  </a:solidFill>
                  <a:latin typeface="Lucida Sans Unicode"/>
                  <a:ea typeface="+mn-ea"/>
                  <a:cs typeface="Lucida Sans Unicode"/>
                </a:rPr>
                <a:t>Local tester</a:t>
              </a: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3124200" y="2312636"/>
            <a:ext cx="2667000" cy="787142"/>
            <a:chOff x="3124200" y="2361480"/>
            <a:chExt cx="2667000" cy="99132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5029200" y="2362200"/>
              <a:ext cx="762000" cy="990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4419599" y="2361480"/>
              <a:ext cx="2" cy="990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 flipV="1">
              <a:off x="3124200" y="2362200"/>
              <a:ext cx="685800" cy="990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419722" y="1906283"/>
            <a:ext cx="8114678" cy="508978"/>
            <a:chOff x="419722" y="1906283"/>
            <a:chExt cx="8114678" cy="508978"/>
          </a:xfrm>
        </p:grpSpPr>
        <p:sp>
          <p:nvSpPr>
            <p:cNvPr id="3" name="Rectangle 2"/>
            <p:cNvSpPr/>
            <p:nvPr/>
          </p:nvSpPr>
          <p:spPr bwMode="auto">
            <a:xfrm>
              <a:off x="838200" y="2008556"/>
              <a:ext cx="7696200" cy="304800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419722" y="1906283"/>
                  <a:ext cx="353395" cy="5089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+mn-ea"/>
                            <a:cs typeface="Lucida Sans Unicode"/>
                          </a:rPr>
                          <m:t>𝑤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38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9722" y="1906283"/>
                  <a:ext cx="353395" cy="50897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034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5181600" y="3371850"/>
            <a:ext cx="3014329" cy="571500"/>
            <a:chOff x="5181600" y="3371850"/>
            <a:chExt cx="3014329" cy="5715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5181600" y="3633178"/>
              <a:ext cx="457200" cy="537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ectangle 2"/>
            <p:cNvSpPr txBox="1">
              <a:spLocks noChangeArrowheads="1"/>
            </p:cNvSpPr>
            <p:nvPr/>
          </p:nvSpPr>
          <p:spPr bwMode="auto">
            <a:xfrm>
              <a:off x="5600699" y="3371850"/>
              <a:ext cx="259523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Accept / Reject</a:t>
              </a:r>
              <a:endParaRPr lang="en-US" sz="2400" dirty="0">
                <a:solidFill>
                  <a:srgbClr val="FF0000"/>
                </a:solidFill>
                <a:latin typeface="Lucida Sans Unicode"/>
                <a:cs typeface="Lucida Sans Unicode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0" y="3276600"/>
            <a:ext cx="1371600" cy="902717"/>
            <a:chOff x="2286000" y="3276600"/>
            <a:chExt cx="1371600" cy="90271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86000" y="3276600"/>
              <a:ext cx="952499" cy="902717"/>
            </a:xfrm>
            <a:prstGeom prst="rect">
              <a:avLst/>
            </a:prstGeom>
          </p:spPr>
        </p:pic>
        <p:cxnSp>
          <p:nvCxnSpPr>
            <p:cNvPr id="48" name="Straight Arrow Connector 47"/>
            <p:cNvCxnSpPr/>
            <p:nvPr/>
          </p:nvCxnSpPr>
          <p:spPr bwMode="auto">
            <a:xfrm>
              <a:off x="3200400" y="3657600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7" name="Group 56"/>
          <p:cNvGrpSpPr/>
          <p:nvPr/>
        </p:nvGrpSpPr>
        <p:grpSpPr>
          <a:xfrm>
            <a:off x="6705600" y="4118796"/>
            <a:ext cx="2362201" cy="910404"/>
            <a:chOff x="6084965" y="2580660"/>
            <a:chExt cx="2362201" cy="910404"/>
          </a:xfrm>
        </p:grpSpPr>
        <p:sp>
          <p:nvSpPr>
            <p:cNvPr id="59" name="Oval Callout 58"/>
            <p:cNvSpPr/>
            <p:nvPr/>
          </p:nvSpPr>
          <p:spPr bwMode="auto">
            <a:xfrm>
              <a:off x="6119581" y="2580660"/>
              <a:ext cx="2251385" cy="910404"/>
            </a:xfrm>
            <a:prstGeom prst="wedgeEllipseCallout">
              <a:avLst>
                <a:gd name="adj1" fmla="val 23741"/>
                <a:gd name="adj2" fmla="val 133971"/>
              </a:avLst>
            </a:prstGeom>
            <a:solidFill>
              <a:srgbClr val="B6C3E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solidFill>
                    <a:schemeClr val="accent1"/>
                  </a:solidFill>
                </a:ln>
                <a:solidFill>
                  <a:srgbClr val="4D9FC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84965" y="2618567"/>
              <a:ext cx="2362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Distance to </a:t>
              </a:r>
            </a:p>
            <a:p>
              <a:pPr algn="ctr"/>
              <a:r>
                <a:rPr lang="en-US" sz="2000" dirty="0" smtClean="0"/>
                <a:t>closest </a:t>
              </a:r>
              <a:r>
                <a:rPr lang="en-US" sz="2000" dirty="0" err="1" smtClean="0"/>
                <a:t>codeword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049223" y="5753100"/>
                <a:ext cx="17899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⋅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𝑑𝑖𝑠𝑡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𝐶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223" y="5753100"/>
                <a:ext cx="1789977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2"/>
              <p:cNvSpPr txBox="1">
                <a:spLocks noChangeArrowheads="1"/>
              </p:cNvSpPr>
              <p:nvPr/>
            </p:nvSpPr>
            <p:spPr bwMode="auto">
              <a:xfrm>
                <a:off x="215387" y="5029200"/>
                <a:ext cx="7557013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400" dirty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Completeness:</a:t>
                </a: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𝑤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is 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codeword</a:t>
                </a: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Pr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𝑎𝑐𝑐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]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≥0.99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5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387" y="5029200"/>
                <a:ext cx="7557013" cy="571500"/>
              </a:xfrm>
              <a:prstGeom prst="rect">
                <a:avLst/>
              </a:prstGeom>
              <a:blipFill rotWithShape="0">
                <a:blip r:embed="rId10"/>
                <a:stretch>
                  <a:fillRect l="-1210" b="-148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5715000"/>
                <a:ext cx="78486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400" dirty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Soundness:</a:t>
                </a: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not </a:t>
                </a:r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a </a:t>
                </a:r>
                <a:r>
                  <a:rPr lang="en-US" sz="2400" dirty="0" err="1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codeword</a:t>
                </a:r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𝑟𝑒𝑗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≥0.99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5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715000"/>
                <a:ext cx="7848600" cy="571500"/>
              </a:xfrm>
              <a:prstGeom prst="rect">
                <a:avLst/>
              </a:prstGeom>
              <a:blipFill rotWithShape="0">
                <a:blip r:embed="rId11"/>
                <a:stretch>
                  <a:fillRect l="-1243" b="-16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6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232475" y="1066800"/>
            <a:ext cx="3882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000" dirty="0" smtClean="0">
                <a:solidFill>
                  <a:srgbClr val="00B050"/>
                </a:solidFill>
                <a:latin typeface="Lucida Sans Unicode"/>
                <a:ea typeface="+mn-ea"/>
                <a:cs typeface="Lucida Sans Unicode"/>
              </a:rPr>
              <a:t>Main ideas:</a:t>
            </a:r>
            <a:endParaRPr lang="en-US" sz="3000" dirty="0">
              <a:solidFill>
                <a:srgbClr val="00B050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228599" y="1905000"/>
            <a:ext cx="861060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eaLnBrk="1" hangingPunct="1">
              <a:lnSpc>
                <a:spcPts val="328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Alternating applications of </a:t>
            </a:r>
            <a:r>
              <a:rPr lang="en-US" sz="2400" dirty="0">
                <a:solidFill>
                  <a:srgbClr val="3366FF"/>
                </a:solidFill>
                <a:latin typeface="Lucida Sans Unicode"/>
                <a:cs typeface="Lucida Sans Unicode"/>
              </a:rPr>
              <a:t>tensor product</a:t>
            </a:r>
            <a:r>
              <a:rPr lang="en-US" sz="2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and </a:t>
            </a:r>
            <a:r>
              <a:rPr lang="en-US" sz="2400" dirty="0">
                <a:solidFill>
                  <a:srgbClr val="3366FF"/>
                </a:solidFill>
                <a:latin typeface="Lucida Sans Unicode"/>
                <a:cs typeface="Lucida Sans Unicode"/>
              </a:rPr>
              <a:t>expander-based amplification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2895600"/>
            <a:ext cx="8686799" cy="86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eaLnBrk="1" hangingPunct="1">
              <a:lnSpc>
                <a:spcPts val="328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Rather than solving problem in one ’big shot’, gradually progress towards it using tiny steps</a:t>
            </a:r>
            <a:endParaRPr lang="en-US" sz="2400" dirty="0">
              <a:solidFill>
                <a:srgbClr val="3366FF"/>
              </a:solidFill>
              <a:latin typeface="Lucida Sans Unicode"/>
              <a:cs typeface="Lucida Sans Unicode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Iterative Construction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526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1068" y="2396350"/>
                <a:ext cx="5262081" cy="489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, </a:t>
                </a: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68" y="2396350"/>
                <a:ext cx="5262081" cy="489814"/>
              </a:xfrm>
              <a:prstGeom prst="rect">
                <a:avLst/>
              </a:prstGeom>
              <a:blipFill rotWithShape="0">
                <a:blip r:embed="rId3"/>
                <a:stretch>
                  <a:fillRect l="-3360" b="-3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>
                <a:solidFill>
                  <a:srgbClr val="3366FF"/>
                </a:solidFill>
                <a:latin typeface="Lucida Sans Unicode"/>
                <a:cs typeface="Lucida Sans Unicode"/>
              </a:rPr>
              <a:t>Component 1 </a:t>
            </a:r>
            <a:r>
              <a:rPr lang="mr-IN" sz="4100" kern="1200" dirty="0">
                <a:solidFill>
                  <a:srgbClr val="3366FF"/>
                </a:solidFill>
                <a:latin typeface="Lucida Sans Unicode"/>
                <a:cs typeface="Lucida Sans Unicode"/>
              </a:rPr>
              <a:t>–</a:t>
            </a:r>
            <a:r>
              <a:rPr lang="en-US" sz="4100" kern="1200" dirty="0">
                <a:solidFill>
                  <a:srgbClr val="3366FF"/>
                </a:solidFill>
                <a:latin typeface="Lucida Sans Unicode"/>
                <a:cs typeface="Lucida Sans Unicode"/>
              </a:rPr>
              <a:t> Tensor Product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62294" y="1707845"/>
                <a:ext cx="6860695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2-dim tensor product: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  <m:sup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sup>
                    </m:sSub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  <m:sup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94" y="1707845"/>
                <a:ext cx="6860695" cy="600164"/>
              </a:xfrm>
              <a:prstGeom prst="rect">
                <a:avLst/>
              </a:prstGeom>
              <a:blipFill rotWithShape="0">
                <a:blip r:embed="rId4"/>
                <a:stretch>
                  <a:fillRect l="-2133" t="-606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52400" y="990600"/>
                <a:ext cx="6441524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Base code: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dirty="0" smtClean="0">
                    <a:solidFill>
                      <a:srgbClr val="3366FF"/>
                    </a:solidFill>
                    <a:latin typeface="Lucida Sans Unicode"/>
                    <a:ea typeface="+mj-ea"/>
                    <a:cs typeface="Lucida Sans Unicode"/>
                  </a:rPr>
                  <a:t>linear </a:t>
                </a:r>
                <a:r>
                  <a:rPr lang="en-US" dirty="0" smtClean="0">
                    <a:latin typeface="Lucida Sans Unicode"/>
                    <a:ea typeface="+mj-ea"/>
                    <a:cs typeface="Lucida Sans Unicode"/>
                  </a:rPr>
                  <a:t>code</a:t>
                </a:r>
                <a:endParaRPr lang="en-US" dirty="0">
                  <a:solidFill>
                    <a:srgbClr val="3366FF"/>
                  </a:solidFill>
                  <a:latin typeface="Lucida Sans Unicode"/>
                  <a:ea typeface="+mj-ea"/>
                  <a:cs typeface="Lucida Sans Unicode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90600"/>
                <a:ext cx="6441524" cy="600164"/>
              </a:xfrm>
              <a:prstGeom prst="rect">
                <a:avLst/>
              </a:prstGeom>
              <a:blipFill rotWithShape="0">
                <a:blip r:embed="rId5"/>
                <a:stretch>
                  <a:fillRect l="-2176" t="-510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858000" y="780689"/>
            <a:ext cx="2168038" cy="2041907"/>
            <a:chOff x="6858000" y="645154"/>
            <a:chExt cx="2168038" cy="2041907"/>
          </a:xfrm>
        </p:grpSpPr>
        <p:grpSp>
          <p:nvGrpSpPr>
            <p:cNvPr id="50" name="Group 49"/>
            <p:cNvGrpSpPr/>
            <p:nvPr/>
          </p:nvGrpSpPr>
          <p:grpSpPr>
            <a:xfrm>
              <a:off x="7299300" y="1084938"/>
              <a:ext cx="739955" cy="803555"/>
              <a:chOff x="6663998" y="1600199"/>
              <a:chExt cx="906021" cy="892839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6663998" y="1600199"/>
                <a:ext cx="906021" cy="892839"/>
              </a:xfrm>
              <a:prstGeom prst="rect">
                <a:avLst/>
              </a:prstGeom>
              <a:pattFill prst="dkDnDiag">
                <a:fgClr>
                  <a:srgbClr val="FF0000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>
                <a:off x="6663999" y="2039869"/>
                <a:ext cx="8807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7104352" y="1600200"/>
                <a:ext cx="0" cy="8793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" name="Group 1"/>
            <p:cNvGrpSpPr/>
            <p:nvPr/>
          </p:nvGrpSpPr>
          <p:grpSpPr>
            <a:xfrm>
              <a:off x="6858000" y="645154"/>
              <a:ext cx="1160367" cy="1125744"/>
              <a:chOff x="5486400" y="645154"/>
              <a:chExt cx="1160367" cy="1125744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5900775" y="645154"/>
                <a:ext cx="745992" cy="419218"/>
                <a:chOff x="3068801" y="2868387"/>
                <a:chExt cx="913413" cy="465798"/>
              </a:xfrm>
            </p:grpSpPr>
            <p:sp>
              <p:nvSpPr>
                <p:cNvPr id="59" name="Left Brace 58"/>
                <p:cNvSpPr/>
                <p:nvPr/>
              </p:nvSpPr>
              <p:spPr bwMode="auto">
                <a:xfrm rot="16200000">
                  <a:off x="3477974" y="2827868"/>
                  <a:ext cx="95067" cy="913413"/>
                </a:xfrm>
                <a:prstGeom prst="leftBrace">
                  <a:avLst/>
                </a:prstGeom>
                <a:noFill/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  <a:scene3d>
                  <a:camera prst="orthographicFront">
                    <a:rot lat="0" lon="0" rev="10800000"/>
                  </a:camera>
                  <a:lightRig rig="threePt" dir="t"/>
                </a:scene3d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Rectangl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71907" y="2868387"/>
                      <a:ext cx="335041" cy="4657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  <a:lvl2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+mn-ea"/>
                                <a:cs typeface="Lucida Sans Unicode"/>
                              </a:rPr>
                              <m:t>𝑘</m:t>
                            </m:r>
                          </m:oMath>
                        </m:oMathPara>
                      </a14:m>
                      <a:endParaRPr lang="en-US" sz="2000" i="1" dirty="0">
                        <a:solidFill>
                          <a:srgbClr val="FF0000"/>
                        </a:solidFill>
                        <a:latin typeface="Cambria Math" charset="0"/>
                        <a:ea typeface="+mn-ea"/>
                        <a:cs typeface="Lucida Sans Unicode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471907" y="2868387"/>
                      <a:ext cx="335041" cy="465798"/>
                    </a:xfrm>
                    <a:prstGeom prst="rect">
                      <a:avLst/>
                    </a:prstGeom>
                    <a:blipFill rotWithShape="0">
                      <a:blip r:embed="rId25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4" name="Group 53"/>
              <p:cNvGrpSpPr/>
              <p:nvPr/>
            </p:nvGrpSpPr>
            <p:grpSpPr>
              <a:xfrm>
                <a:off x="5486400" y="1351680"/>
                <a:ext cx="745992" cy="419218"/>
                <a:chOff x="3221201" y="4175181"/>
                <a:chExt cx="913413" cy="465798"/>
              </a:xfrm>
            </p:grpSpPr>
            <p:sp>
              <p:nvSpPr>
                <p:cNvPr id="57" name="Left Brace 56"/>
                <p:cNvSpPr/>
                <p:nvPr/>
              </p:nvSpPr>
              <p:spPr bwMode="auto">
                <a:xfrm rot="16200000">
                  <a:off x="3630374" y="3837083"/>
                  <a:ext cx="95067" cy="913413"/>
                </a:xfrm>
                <a:prstGeom prst="leftBrace">
                  <a:avLst/>
                </a:prstGeom>
                <a:noFill/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58640" y="4175181"/>
                      <a:ext cx="509546" cy="4657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  <a:lvl2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𝑘</m:t>
                            </m:r>
                          </m:oMath>
                        </m:oMathPara>
                      </a14:m>
                      <a:endParaRPr lang="en-US" sz="2000" i="1" dirty="0">
                        <a:solidFill>
                          <a:srgbClr val="FF0000"/>
                        </a:solidFill>
                        <a:latin typeface="Cambria Math" charset="0"/>
                        <a:ea typeface="+mn-ea"/>
                        <a:cs typeface="Lucida Sans Unicode"/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358640" y="4175181"/>
                      <a:ext cx="509546" cy="465798"/>
                    </a:xfrm>
                    <a:prstGeom prst="rect">
                      <a:avLst/>
                    </a:prstGeom>
                    <a:blipFill rotWithShape="0">
                      <a:blip r:embed="rId27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258840" y="684957"/>
                  <a:ext cx="76719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=2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8840" y="684957"/>
                  <a:ext cx="767198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3968" r="-5556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 bwMode="auto">
            <a:xfrm>
              <a:off x="7295532" y="1079798"/>
              <a:ext cx="1483678" cy="160726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72948" y="3381142"/>
            <a:ext cx="8971051" cy="1038458"/>
            <a:chOff x="152399" y="990600"/>
            <a:chExt cx="8971051" cy="1038458"/>
          </a:xfrm>
        </p:grpSpPr>
        <p:sp>
          <p:nvSpPr>
            <p:cNvPr id="48" name="Rectangle 47"/>
            <p:cNvSpPr/>
            <p:nvPr/>
          </p:nvSpPr>
          <p:spPr>
            <a:xfrm>
              <a:off x="152400" y="990600"/>
              <a:ext cx="26670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he-IL" sz="3000" dirty="0">
                  <a:solidFill>
                    <a:srgbClr val="00B050"/>
                  </a:solidFill>
                  <a:latin typeface="Lucida Sans Unicode"/>
                  <a:cs typeface="Lucida Sans Unicode"/>
                </a:rPr>
                <a:t>Local </a:t>
              </a:r>
              <a:r>
                <a:rPr lang="he-IL" sz="3000" dirty="0" err="1">
                  <a:solidFill>
                    <a:srgbClr val="00B050"/>
                  </a:solidFill>
                  <a:latin typeface="Lucida Sans Unicode"/>
                  <a:cs typeface="Lucida Sans Unicode"/>
                </a:rPr>
                <a:t>tester</a:t>
              </a:r>
              <a:r>
                <a:rPr lang="he-IL" sz="3000" dirty="0" smtClean="0">
                  <a:solidFill>
                    <a:srgbClr val="00B050"/>
                  </a:solidFill>
                  <a:latin typeface="Lucida Sans Unicode"/>
                  <a:cs typeface="Lucida Sans Unicode"/>
                </a:rPr>
                <a:t>:</a:t>
              </a:r>
              <a:endParaRPr lang="en-US" sz="3000" dirty="0">
                <a:solidFill>
                  <a:srgbClr val="00B050"/>
                </a:solidFill>
                <a:latin typeface="Lucida Sans Unicode"/>
                <a:cs typeface="Lucida Sans Unicode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52399" y="1539693"/>
                  <a:ext cx="8971051" cy="4893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he-IL" dirty="0" smtClean="0">
                      <a:latin typeface="Lucida Sans Unicode"/>
                      <a:cs typeface="Lucida Sans Unicode"/>
                    </a:rPr>
                    <a:t>Pick </a:t>
                  </a:r>
                  <a:r>
                    <a:rPr lang="he-IL" dirty="0" err="1" smtClean="0">
                      <a:latin typeface="Lucida Sans Unicode"/>
                      <a:cs typeface="Lucida Sans Unicode"/>
                    </a:rPr>
                    <a:t>random</a:t>
                  </a:r>
                  <a:r>
                    <a:rPr lang="he-IL" dirty="0" smtClean="0">
                      <a:latin typeface="Lucida Sans Unicode"/>
                      <a:cs typeface="Lucida Sans Unicode"/>
                    </a:rPr>
                    <a:t> </a:t>
                  </a:r>
                  <a:r>
                    <a:rPr lang="en-US" dirty="0" smtClean="0">
                      <a:solidFill>
                        <a:srgbClr val="3366FF"/>
                      </a:solidFill>
                      <a:latin typeface="Lucida Sans Unicode"/>
                      <a:cs typeface="Lucida Sans Unicode"/>
                    </a:rPr>
                    <a:t>axis-parallel </a:t>
                  </a:r>
                  <a:r>
                    <a:rPr lang="he-IL" dirty="0" err="1" smtClean="0">
                      <a:latin typeface="Lucida Sans Unicode"/>
                      <a:cs typeface="Lucida Sans Unicode"/>
                    </a:rPr>
                    <a:t>line</a:t>
                  </a:r>
                  <a:r>
                    <a:rPr lang="he-IL" dirty="0" smtClean="0">
                      <a:latin typeface="Lucida Sans Unicode"/>
                      <a:cs typeface="Lucida Sans Unicode"/>
                    </a:rPr>
                    <a:t> </a:t>
                  </a:r>
                  <a:r>
                    <a:rPr lang="he-IL" dirty="0" err="1" smtClean="0">
                      <a:latin typeface="Lucida Sans Unicode"/>
                      <a:cs typeface="Lucida Sans Unicode"/>
                    </a:rPr>
                    <a:t>and</a:t>
                  </a:r>
                  <a:r>
                    <a:rPr lang="he-IL" dirty="0" smtClean="0">
                      <a:latin typeface="Lucida Sans Unicode"/>
                      <a:cs typeface="Lucida Sans Unicode"/>
                    </a:rPr>
                    <a:t> </a:t>
                  </a:r>
                  <a:r>
                    <a:rPr lang="en-US" dirty="0" smtClean="0">
                      <a:latin typeface="Lucida Sans Unicode"/>
                      <a:cs typeface="Lucida Sans Unicode"/>
                    </a:rPr>
                    <a:t>accept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  <a:sym typeface="Wingdings"/>
                        </a:rPr>
                        <m:t>⟺</m:t>
                      </m:r>
                    </m:oMath>
                  </a14:m>
                  <a:r>
                    <a:rPr lang="en-US" dirty="0" smtClean="0">
                      <a:latin typeface="Lucida Sans Unicode"/>
                      <a:cs typeface="Lucida Sans Unicode"/>
                      <a:sym typeface="Wingdings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charset="0"/>
                            </a:rPr>
                            <m:t>𝑤</m:t>
                          </m:r>
                          <m:r>
                            <a:rPr lang="en-US" i="1" dirty="0">
                              <a:latin typeface="Cambria Math" charset="0"/>
                            </a:rPr>
                            <m:t>|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𝐿</m:t>
                          </m:r>
                        </m:sub>
                      </m:sSub>
                      <m:r>
                        <a:rPr lang="en-US" b="0" i="1" dirty="0" smtClean="0">
                          <a:latin typeface="Cambria Math" charset="0"/>
                        </a:rPr>
                        <m:t>∈</m:t>
                      </m:r>
                      <m:r>
                        <a:rPr lang="en-US" b="0" i="1" dirty="0" smtClean="0">
                          <a:latin typeface="Cambria Math" charset="0"/>
                        </a:rPr>
                        <m:t>𝐵</m:t>
                      </m:r>
                    </m:oMath>
                  </a14:m>
                  <a:endParaRPr lang="en-US" dirty="0" smtClean="0"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99" y="1539693"/>
                  <a:ext cx="8971051" cy="489365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1019" t="-2500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7527798" y="1215333"/>
            <a:ext cx="1463802" cy="2061267"/>
            <a:chOff x="7527798" y="1079798"/>
            <a:chExt cx="1463802" cy="2061267"/>
          </a:xfrm>
        </p:grpSpPr>
        <p:grpSp>
          <p:nvGrpSpPr>
            <p:cNvPr id="14" name="Group 13"/>
            <p:cNvGrpSpPr/>
            <p:nvPr/>
          </p:nvGrpSpPr>
          <p:grpSpPr>
            <a:xfrm>
              <a:off x="7527798" y="1079798"/>
              <a:ext cx="1387602" cy="2044402"/>
              <a:chOff x="5690044" y="1278056"/>
              <a:chExt cx="1387602" cy="2044402"/>
            </a:xfrm>
          </p:grpSpPr>
          <p:cxnSp>
            <p:nvCxnSpPr>
              <p:cNvPr id="83" name="Straight Connector 82"/>
              <p:cNvCxnSpPr/>
              <p:nvPr/>
            </p:nvCxnSpPr>
            <p:spPr bwMode="auto">
              <a:xfrm flipV="1">
                <a:off x="6537786" y="1278056"/>
                <a:ext cx="0" cy="160959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/>
                  <p:cNvSpPr/>
                  <p:nvPr/>
                </p:nvSpPr>
                <p:spPr>
                  <a:xfrm>
                    <a:off x="5690044" y="2891571"/>
                    <a:ext cx="1387602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9933"/>
                              </a:solidFill>
                              <a:latin typeface="Cambria Math" charset="0"/>
                              <a:cs typeface="Lucida Sans Unicode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rgbClr val="009933"/>
                              </a:solidFill>
                              <a:latin typeface="Cambria Math" charset="0"/>
                              <a:cs typeface="Lucida Sans Unicode"/>
                            </a:rPr>
                            <m:t>𝐵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84" name="Rectangle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0044" y="2891571"/>
                    <a:ext cx="1387602" cy="430887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b="-70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8" name="Rectangle 67"/>
            <p:cNvSpPr/>
            <p:nvPr/>
          </p:nvSpPr>
          <p:spPr>
            <a:xfrm>
              <a:off x="8614063" y="2710178"/>
              <a:ext cx="37753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 smtClean="0">
                  <a:solidFill>
                    <a:srgbClr val="009933"/>
                  </a:solidFill>
                  <a:latin typeface="Lucida Sans Unicode"/>
                  <a:cs typeface="Lucida Sans Unicode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2"/>
              <p:cNvSpPr txBox="1">
                <a:spLocks noChangeArrowheads="1"/>
              </p:cNvSpPr>
              <p:nvPr/>
            </p:nvSpPr>
            <p:spPr bwMode="auto">
              <a:xfrm>
                <a:off x="152400" y="4501956"/>
                <a:ext cx="9462013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342900" algn="l" eaLnBrk="1" hangingPunct="1">
                  <a:buFont typeface="Arial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(Completeness</a:t>
                </a:r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)</a:t>
                </a: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Pr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𝑤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|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𝐿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]</m:t>
                        </m:r>
                      </m:e>
                    </m:func>
                    <m:r>
                      <a:rPr lang="he-IL" sz="2400" b="0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=</m:t>
                    </m:r>
                    <m:r>
                      <a:rPr lang="he-IL" sz="2400" b="0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1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7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4501956"/>
                <a:ext cx="9462013" cy="571500"/>
              </a:xfrm>
              <a:prstGeom prst="rect">
                <a:avLst/>
              </a:prstGeom>
              <a:blipFill rotWithShape="0">
                <a:blip r:embed="rId31"/>
                <a:stretch>
                  <a:fillRect l="-838" t="-78495" b="-946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5149656"/>
                <a:ext cx="8385463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342900" algn="l" eaLnBrk="1" hangingPunct="1">
                  <a:buFont typeface="Arial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(Soundness)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∉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𝑤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Lucida Sans Unicode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∉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≥0.99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𝑑𝑖𝑠𝑡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7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149656"/>
                <a:ext cx="8385463" cy="571500"/>
              </a:xfrm>
              <a:prstGeom prst="rect">
                <a:avLst/>
              </a:prstGeom>
              <a:blipFill rotWithShape="0">
                <a:blip r:embed="rId32"/>
                <a:stretch>
                  <a:fillRect l="-1018" b="-148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6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0" grpId="0"/>
      <p:bldP spid="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Robust Testability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2948" y="990600"/>
            <a:ext cx="897105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Lucida Sans Unicode"/>
                <a:cs typeface="Lucida Sans Unicode"/>
              </a:rPr>
              <a:t>Replace soundness with the stronger notion:</a:t>
            </a:r>
            <a:endParaRPr lang="en-US" dirty="0">
              <a:solidFill>
                <a:srgbClr val="3366FF"/>
              </a:solidFill>
              <a:latin typeface="Lucida Sans Unicode"/>
              <a:ea typeface="+mj-ea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1485900"/>
                <a:ext cx="8915399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342900" algn="l" eaLnBrk="1" hangingPunct="1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ea typeface="+mn-ea"/>
                    <a:cs typeface="Lucida Sans Unicode"/>
                  </a:rPr>
                  <a:t>(robustness)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𝑤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∉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Lucida Sans Unicode"/>
                          </a:rPr>
                          <m:t>𝐵</m:t>
                        </m:r>
                      </m:e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Lucida Sans Unicode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⟹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ea typeface="+mn-ea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+mn-ea"/>
                            <a:cs typeface="Lucida Sans Unicode"/>
                          </a:rPr>
                        </m:ctrlPr>
                      </m:funcPr>
                      <m:fNam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charset="0"/>
                            <a:ea typeface="+mn-ea"/>
                            <a:cs typeface="Lucida Sans Unicode"/>
                          </a:rPr>
                          <m:t>𝔼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+mn-ea"/>
                                <a:cs typeface="Lucida Sans Unicode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+mn-ea"/>
                                    <a:cs typeface="Lucida Sans Unicode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+mn-ea"/>
                                    <a:cs typeface="Lucida Sans Unicode"/>
                                  </a:rPr>
                                  <m:t>𝑑𝑖𝑠𝑡</m:t>
                                </m:r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+mn-ea"/>
                                    <a:cs typeface="Lucida Sans Unicode"/>
                                  </a:rPr>
                                  <m:t>(</m:t>
                                </m:r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+mn-ea"/>
                                    <a:cs typeface="Lucida Sans Unicode"/>
                                  </a:rPr>
                                  <m:t>𝑤</m:t>
                                </m:r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+mn-ea"/>
                                    <a:cs typeface="Lucida Sans Unicode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+mn-ea"/>
                                    <a:cs typeface="Lucida Sans Unicode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+mn-ea"/>
                                <a:cs typeface="Lucida Sans Unicode"/>
                              </a:rPr>
                              <m:t>,</m:t>
                            </m:r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+mn-ea"/>
                                <a:cs typeface="Lucida Sans Unicode"/>
                              </a:rPr>
                              <m:t>𝐵</m:t>
                            </m:r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+mn-ea"/>
                                <a:cs typeface="Lucida Sans Unicode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2400">
                        <a:solidFill>
                          <a:schemeClr val="tx1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≥0.99⋅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𝑑𝑖𝑠𝑡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(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𝑤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Lucida Sans Unicode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Lucida Sans Unicode"/>
                          </a:rPr>
                          <m:t>B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Lucida Sans Unicode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endParaRPr>
              </a:p>
            </p:txBody>
          </p:sp>
        </mc:Choice>
        <mc:Fallback xmlns="">
          <p:sp>
            <p:nvSpPr>
              <p:cNvPr id="7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85900"/>
                <a:ext cx="8915399" cy="571500"/>
              </a:xfrm>
              <a:prstGeom prst="rect">
                <a:avLst/>
              </a:prstGeom>
              <a:blipFill rotWithShape="0">
                <a:blip r:embed="rId3"/>
                <a:stretch>
                  <a:fillRect l="-958" b="-148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/>
          <p:cNvSpPr/>
          <p:nvPr/>
        </p:nvSpPr>
        <p:spPr>
          <a:xfrm>
            <a:off x="152401" y="2438400"/>
            <a:ext cx="4800599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Observation: </a:t>
            </a:r>
            <a:r>
              <a:rPr lang="en-US" dirty="0" smtClean="0">
                <a:latin typeface="Lucida Sans Unicode"/>
                <a:cs typeface="Lucida Sans Unicode"/>
              </a:rPr>
              <a:t>Suppose that: </a:t>
            </a:r>
            <a:endParaRPr lang="en-US" dirty="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52400" y="2946311"/>
                <a:ext cx="5943600" cy="550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800"/>
                  </a:lnSpc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𝐵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 is locally testable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cs typeface="Lucida Sans Unicode"/>
                      </a:rPr>
                      <m:t>𝑄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 queries </a:t>
                </a:r>
                <a:endParaRPr lang="en-US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46311"/>
                <a:ext cx="5943600" cy="550151"/>
              </a:xfrm>
              <a:prstGeom prst="rect">
                <a:avLst/>
              </a:prstGeom>
              <a:blipFill rotWithShape="0">
                <a:blip r:embed="rId4"/>
                <a:stretch>
                  <a:fillRect l="-1333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/>
              <p:cNvSpPr/>
              <p:nvPr/>
            </p:nvSpPr>
            <p:spPr>
              <a:xfrm>
                <a:off x="152400" y="3525957"/>
                <a:ext cx="5257800" cy="550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800"/>
                  </a:lnSpc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cs typeface="Lucida Sans Unicode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 is </a:t>
                </a:r>
                <a:r>
                  <a:rPr lang="en-US" dirty="0" smtClean="0">
                    <a:solidFill>
                      <a:srgbClr val="3366FF"/>
                    </a:solidFill>
                    <a:latin typeface="Lucida Sans Unicode"/>
                    <a:cs typeface="Lucida Sans Unicode"/>
                  </a:rPr>
                  <a:t>robustly </a:t>
                </a:r>
                <a:r>
                  <a:rPr lang="en-US" dirty="0" smtClean="0">
                    <a:latin typeface="Lucida Sans Unicode"/>
                    <a:cs typeface="Lucida Sans Unicode"/>
                  </a:rPr>
                  <a:t>locally testable</a:t>
                </a:r>
                <a:endParaRPr lang="en-US" dirty="0">
                  <a:latin typeface="Lucida Sans Unicode"/>
                  <a:cs typeface="Lucida Sans Unicode"/>
                </a:endParaRPr>
              </a:p>
            </p:txBody>
          </p:sp>
        </mc:Choice>
        <mc:Fallback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25957"/>
                <a:ext cx="5257800" cy="550151"/>
              </a:xfrm>
              <a:prstGeom prst="rect">
                <a:avLst/>
              </a:prstGeom>
              <a:blipFill rotWithShape="0">
                <a:blip r:embed="rId5"/>
                <a:stretch>
                  <a:fillRect l="-1506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52400" y="4114959"/>
                <a:ext cx="87630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800"/>
                  </a:lnSpc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latin typeface="Cambria Math" charset="0"/>
                            <a:cs typeface="Lucida Sans Unicode"/>
                          </a:rPr>
                          <m:t>𝐵</m:t>
                        </m:r>
                      </m:e>
                      <m:sup>
                        <m:r>
                          <a:rPr lang="en-US">
                            <a:latin typeface="Cambria Math" charset="0"/>
                            <a:cs typeface="Lucida Sans Unicode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Lucida Sans Unicode"/>
                    <a:cs typeface="Lucida Sans Unicode"/>
                  </a:rPr>
                  <a:t> is </a:t>
                </a:r>
                <a:r>
                  <a:rPr lang="en-US" dirty="0" smtClean="0">
                    <a:latin typeface="Lucida Sans Unicode"/>
                    <a:cs typeface="Lucida Sans Unicode"/>
                  </a:rPr>
                  <a:t>locally testable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cs typeface="Lucida Sans Unicode"/>
                      </a:rPr>
                      <m:t>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cs typeface="Lucida Sans Unicode"/>
                      </a:rPr>
                      <m:t>𝑄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 queries  </a:t>
                </a:r>
                <a:endParaRPr lang="en-US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14959"/>
                <a:ext cx="8763000" cy="553998"/>
              </a:xfrm>
              <a:prstGeom prst="rect">
                <a:avLst/>
              </a:prstGeom>
              <a:blipFill rotWithShape="0">
                <a:blip r:embed="rId6"/>
                <a:stretch>
                  <a:fillRect l="-1043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52401" y="5271003"/>
                <a:ext cx="7924800" cy="579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800"/>
                  </a:lnSpc>
                </a:pPr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Bad news: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latin typeface="Cambria Math" charset="0"/>
                            <a:cs typeface="Lucida Sans Unicode"/>
                          </a:rPr>
                          <m:t>𝐵</m:t>
                        </m:r>
                      </m:e>
                      <m:sup>
                        <m:r>
                          <a:rPr lang="en-US">
                            <a:latin typeface="Cambria Math" charset="0"/>
                            <a:cs typeface="Lucida Sans Unicode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 is not generally robustly testable</a:t>
                </a:r>
                <a:endParaRPr lang="en-US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5271003"/>
                <a:ext cx="7924800" cy="579646"/>
              </a:xfrm>
              <a:prstGeom prst="rect">
                <a:avLst/>
              </a:prstGeom>
              <a:blipFill rotWithShape="0">
                <a:blip r:embed="rId7"/>
                <a:stretch>
                  <a:fillRect l="-1769" t="-8421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28600" y="5774449"/>
                <a:ext cx="9448800" cy="550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800"/>
                  </a:lnSpc>
                </a:pPr>
                <a:r>
                  <a:rPr lang="mr-IN" dirty="0" smtClean="0">
                    <a:cs typeface="Lucida Sans Unicode"/>
                  </a:rPr>
                  <a:t>…</a:t>
                </a:r>
                <a:r>
                  <a:rPr lang="en-US" dirty="0" smtClean="0">
                    <a:cs typeface="Lucida Sans Unicode"/>
                  </a:rPr>
                  <a:t>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>
                            <a:latin typeface="Cambria Math" charset="0"/>
                            <a:cs typeface="Lucida Sans Unicode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 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≥3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 (by querying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2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-dim. planes)!</a:t>
                </a:r>
                <a:endParaRPr lang="en-US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74449"/>
                <a:ext cx="9448800" cy="550151"/>
              </a:xfrm>
              <a:prstGeom prst="rect">
                <a:avLst/>
              </a:prstGeom>
              <a:blipFill rotWithShape="0">
                <a:blip r:embed="rId8"/>
                <a:stretch>
                  <a:fillRect l="-1032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/>
          <p:cNvGrpSpPr/>
          <p:nvPr/>
        </p:nvGrpSpPr>
        <p:grpSpPr>
          <a:xfrm>
            <a:off x="7010400" y="4479049"/>
            <a:ext cx="2057400" cy="609600"/>
            <a:chOff x="6008765" y="2732361"/>
            <a:chExt cx="2362201" cy="609600"/>
          </a:xfrm>
        </p:grpSpPr>
        <p:sp>
          <p:nvSpPr>
            <p:cNvPr id="85" name="Oval Callout 84"/>
            <p:cNvSpPr/>
            <p:nvPr/>
          </p:nvSpPr>
          <p:spPr bwMode="auto">
            <a:xfrm>
              <a:off x="6297237" y="2732361"/>
              <a:ext cx="1752600" cy="609600"/>
            </a:xfrm>
            <a:prstGeom prst="wedgeEllipseCallout">
              <a:avLst>
                <a:gd name="adj1" fmla="val -44751"/>
                <a:gd name="adj2" fmla="val 87774"/>
              </a:avLst>
            </a:prstGeom>
            <a:solidFill>
              <a:srgbClr val="B6C3E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solidFill>
                    <a:schemeClr val="accent1"/>
                  </a:solidFill>
                </a:ln>
                <a:solidFill>
                  <a:srgbClr val="4D9FC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008765" y="2812574"/>
              <a:ext cx="2362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/>
                <a:t>Lets ignore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44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1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257"/>
          <p:cNvSpPr txBox="1"/>
          <p:nvPr/>
        </p:nvSpPr>
        <p:spPr>
          <a:xfrm>
            <a:off x="4403834" y="650590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0" name="TextBox 259"/>
          <p:cNvSpPr txBox="1"/>
          <p:nvPr/>
        </p:nvSpPr>
        <p:spPr>
          <a:xfrm>
            <a:off x="3124200" y="-34770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3" name="Right Arrow 112"/>
          <p:cNvSpPr/>
          <p:nvPr/>
        </p:nvSpPr>
        <p:spPr bwMode="auto">
          <a:xfrm>
            <a:off x="4267200" y="2895600"/>
            <a:ext cx="914400" cy="30916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228600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Summary of Parameters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858000" y="856889"/>
            <a:ext cx="2110919" cy="2041907"/>
            <a:chOff x="6858000" y="645154"/>
            <a:chExt cx="2110919" cy="2041907"/>
          </a:xfrm>
        </p:grpSpPr>
        <p:grpSp>
          <p:nvGrpSpPr>
            <p:cNvPr id="60" name="Group 59"/>
            <p:cNvGrpSpPr/>
            <p:nvPr/>
          </p:nvGrpSpPr>
          <p:grpSpPr>
            <a:xfrm>
              <a:off x="7299300" y="1084938"/>
              <a:ext cx="739955" cy="803555"/>
              <a:chOff x="6663998" y="1600199"/>
              <a:chExt cx="906021" cy="892839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6663998" y="1600199"/>
                <a:ext cx="906021" cy="892839"/>
              </a:xfrm>
              <a:prstGeom prst="rect">
                <a:avLst/>
              </a:prstGeom>
              <a:pattFill prst="dkDnDiag">
                <a:fgClr>
                  <a:srgbClr val="FF0000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 bwMode="auto">
              <a:xfrm>
                <a:off x="6663999" y="2039869"/>
                <a:ext cx="8807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7104352" y="1600200"/>
                <a:ext cx="0" cy="8793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1" name="Group 60"/>
            <p:cNvGrpSpPr/>
            <p:nvPr/>
          </p:nvGrpSpPr>
          <p:grpSpPr>
            <a:xfrm>
              <a:off x="6858000" y="645154"/>
              <a:ext cx="1160367" cy="1125744"/>
              <a:chOff x="5486400" y="645154"/>
              <a:chExt cx="1160367" cy="1125744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5900775" y="645154"/>
                <a:ext cx="745992" cy="419218"/>
                <a:chOff x="3068801" y="2868387"/>
                <a:chExt cx="913413" cy="465798"/>
              </a:xfrm>
            </p:grpSpPr>
            <p:sp>
              <p:nvSpPr>
                <p:cNvPr id="69" name="Left Brace 68"/>
                <p:cNvSpPr/>
                <p:nvPr/>
              </p:nvSpPr>
              <p:spPr bwMode="auto">
                <a:xfrm rot="16200000">
                  <a:off x="3477974" y="2827868"/>
                  <a:ext cx="95067" cy="913413"/>
                </a:xfrm>
                <a:prstGeom prst="leftBrace">
                  <a:avLst/>
                </a:prstGeom>
                <a:noFill/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  <a:scene3d>
                  <a:camera prst="orthographicFront">
                    <a:rot lat="0" lon="0" rev="10800000"/>
                  </a:camera>
                  <a:lightRig rig="threePt" dir="t"/>
                </a:scene3d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71907" y="2868387"/>
                      <a:ext cx="335041" cy="4657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  <a:lvl2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+mn-ea"/>
                                <a:cs typeface="Lucida Sans Unicode"/>
                              </a:rPr>
                              <m:t>𝑘</m:t>
                            </m:r>
                          </m:oMath>
                        </m:oMathPara>
                      </a14:m>
                      <a:endParaRPr lang="en-US" sz="2000" i="1" dirty="0">
                        <a:solidFill>
                          <a:srgbClr val="FF0000"/>
                        </a:solidFill>
                        <a:latin typeface="Cambria Math" charset="0"/>
                        <a:ea typeface="+mn-ea"/>
                        <a:cs typeface="Lucida Sans Unicode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471907" y="2868387"/>
                      <a:ext cx="335041" cy="465798"/>
                    </a:xfrm>
                    <a:prstGeom prst="rect">
                      <a:avLst/>
                    </a:prstGeom>
                    <a:blipFill rotWithShape="0">
                      <a:blip r:embed="rId25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6" name="Group 65"/>
              <p:cNvGrpSpPr/>
              <p:nvPr/>
            </p:nvGrpSpPr>
            <p:grpSpPr>
              <a:xfrm>
                <a:off x="5486400" y="1351680"/>
                <a:ext cx="745992" cy="419218"/>
                <a:chOff x="3221201" y="4175181"/>
                <a:chExt cx="913413" cy="465798"/>
              </a:xfrm>
            </p:grpSpPr>
            <p:sp>
              <p:nvSpPr>
                <p:cNvPr id="67" name="Left Brace 66"/>
                <p:cNvSpPr/>
                <p:nvPr/>
              </p:nvSpPr>
              <p:spPr bwMode="auto">
                <a:xfrm rot="16200000">
                  <a:off x="3630374" y="3837083"/>
                  <a:ext cx="95067" cy="913413"/>
                </a:xfrm>
                <a:prstGeom prst="leftBrace">
                  <a:avLst/>
                </a:prstGeom>
                <a:noFill/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  <a:scene3d>
                  <a:camera prst="orthographicFront">
                    <a:rot lat="0" lon="0" rev="16200000"/>
                  </a:camera>
                  <a:lightRig rig="threePt" dir="t"/>
                </a:scene3d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Rectangl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58640" y="4175181"/>
                      <a:ext cx="509546" cy="4657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  <a:lvl2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4572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9144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13716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1828800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4400">
                          <a:solidFill>
                            <a:schemeClr val="tx2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𝑘</m:t>
                            </m:r>
                          </m:oMath>
                        </m:oMathPara>
                      </a14:m>
                      <a:endParaRPr lang="en-US" sz="2000" i="1" dirty="0">
                        <a:solidFill>
                          <a:srgbClr val="FF0000"/>
                        </a:solidFill>
                        <a:latin typeface="Cambria Math" charset="0"/>
                        <a:ea typeface="+mn-ea"/>
                        <a:cs typeface="Lucida Sans Unicode"/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358640" y="4175181"/>
                      <a:ext cx="509546" cy="465798"/>
                    </a:xfrm>
                    <a:prstGeom prst="rect">
                      <a:avLst/>
                    </a:prstGeom>
                    <a:blipFill rotWithShape="0">
                      <a:blip r:embed="rId27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8201721" y="655868"/>
                  <a:ext cx="76719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=2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1721" y="655868"/>
                  <a:ext cx="767198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3175" r="-6349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 62"/>
            <p:cNvSpPr/>
            <p:nvPr/>
          </p:nvSpPr>
          <p:spPr bwMode="auto">
            <a:xfrm>
              <a:off x="7295532" y="1079798"/>
              <a:ext cx="1483678" cy="160726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27798" y="1291533"/>
            <a:ext cx="1463802" cy="2061267"/>
            <a:chOff x="7527798" y="1079798"/>
            <a:chExt cx="1463802" cy="2061267"/>
          </a:xfrm>
        </p:grpSpPr>
        <p:grpSp>
          <p:nvGrpSpPr>
            <p:cNvPr id="75" name="Group 74"/>
            <p:cNvGrpSpPr/>
            <p:nvPr/>
          </p:nvGrpSpPr>
          <p:grpSpPr>
            <a:xfrm>
              <a:off x="7527798" y="1079798"/>
              <a:ext cx="1387602" cy="2044402"/>
              <a:chOff x="5690044" y="1278056"/>
              <a:chExt cx="1387602" cy="2044402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 flipV="1">
                <a:off x="6537786" y="1278056"/>
                <a:ext cx="0" cy="160959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/>
                  <p:cNvSpPr/>
                  <p:nvPr/>
                </p:nvSpPr>
                <p:spPr>
                  <a:xfrm>
                    <a:off x="5690044" y="2891571"/>
                    <a:ext cx="1387602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9933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9933"/>
                              </a:solidFill>
                              <a:latin typeface="Cambria Math" charset="0"/>
                              <a:cs typeface="Lucida Sans Unicode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rgbClr val="009933"/>
                              </a:solidFill>
                              <a:latin typeface="Cambria Math" charset="0"/>
                              <a:cs typeface="Lucida Sans Unicode"/>
                            </a:rPr>
                            <m:t>𝐵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84" name="Rectangle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0044" y="2891571"/>
                    <a:ext cx="1387602" cy="430887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b="-70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6" name="Rectangle 75"/>
            <p:cNvSpPr/>
            <p:nvPr/>
          </p:nvSpPr>
          <p:spPr>
            <a:xfrm>
              <a:off x="8614063" y="2710178"/>
              <a:ext cx="37753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 smtClean="0">
                  <a:solidFill>
                    <a:srgbClr val="009933"/>
                  </a:solidFill>
                  <a:latin typeface="Lucida Sans Unicode"/>
                  <a:cs typeface="Lucida Sans Unicode"/>
                </a:rPr>
                <a:t>?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52800" y="2110251"/>
            <a:ext cx="611514" cy="1928349"/>
            <a:chOff x="3550920" y="1653051"/>
            <a:chExt cx="611514" cy="1928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581400" y="2168504"/>
                  <a:ext cx="533400" cy="3460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𝛿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48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81400" y="2168504"/>
                  <a:ext cx="533400" cy="346096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550920" y="1653051"/>
                  <a:ext cx="611514" cy="3397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𝑅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49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50920" y="1653051"/>
                  <a:ext cx="611514" cy="339704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550920" y="2619470"/>
                  <a:ext cx="550554" cy="428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𝑄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50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50920" y="2619470"/>
                  <a:ext cx="550554" cy="428530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561606" y="3250818"/>
                  <a:ext cx="550554" cy="3305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08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1606" y="3250818"/>
                  <a:ext cx="550554" cy="330582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/>
          <p:cNvGrpSpPr/>
          <p:nvPr/>
        </p:nvGrpSpPr>
        <p:grpSpPr>
          <a:xfrm>
            <a:off x="5528797" y="2110251"/>
            <a:ext cx="689628" cy="1928349"/>
            <a:chOff x="3550920" y="1653051"/>
            <a:chExt cx="689628" cy="1928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659514" y="2168504"/>
                  <a:ext cx="533400" cy="3460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he-IL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𝛿</m:t>
                            </m:r>
                          </m:e>
                          <m:sup>
                            <m:r>
                              <a:rPr lang="he-IL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12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59514" y="2168504"/>
                  <a:ext cx="533400" cy="346096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629034" y="1653051"/>
                  <a:ext cx="611514" cy="3397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he-IL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𝑅</m:t>
                            </m:r>
                          </m:e>
                          <m:sup>
                            <m:r>
                              <a:rPr lang="he-IL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14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29034" y="1653051"/>
                  <a:ext cx="611514" cy="339704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550920" y="2619470"/>
                  <a:ext cx="550554" cy="428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≈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𝑄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15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50920" y="2619470"/>
                  <a:ext cx="550554" cy="428530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 r="-777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629034" y="3250818"/>
                  <a:ext cx="550554" cy="3305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17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29034" y="3250818"/>
                  <a:ext cx="550554" cy="330582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" name="Group 119"/>
          <p:cNvGrpSpPr/>
          <p:nvPr/>
        </p:nvGrpSpPr>
        <p:grpSpPr>
          <a:xfrm>
            <a:off x="304800" y="1905000"/>
            <a:ext cx="2896184" cy="2286000"/>
            <a:chOff x="-749138" y="1524000"/>
            <a:chExt cx="2896184" cy="2286000"/>
          </a:xfrm>
        </p:grpSpPr>
        <p:sp>
          <p:nvSpPr>
            <p:cNvPr id="121" name="Rectangle 2"/>
            <p:cNvSpPr txBox="1">
              <a:spLocks noChangeArrowheads="1"/>
            </p:cNvSpPr>
            <p:nvPr/>
          </p:nvSpPr>
          <p:spPr bwMode="auto">
            <a:xfrm>
              <a:off x="-749138" y="1524000"/>
              <a:ext cx="1587338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en-US" sz="2400" b="1" dirty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Rate</a:t>
              </a:r>
            </a:p>
          </p:txBody>
        </p:sp>
        <p:sp>
          <p:nvSpPr>
            <p:cNvPr id="122" name="Rectangle 2"/>
            <p:cNvSpPr txBox="1">
              <a:spLocks noChangeArrowheads="1"/>
            </p:cNvSpPr>
            <p:nvPr/>
          </p:nvSpPr>
          <p:spPr bwMode="auto">
            <a:xfrm>
              <a:off x="-749138" y="2057400"/>
              <a:ext cx="1535997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en-US" sz="2400" b="1" dirty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Distance</a:t>
              </a:r>
            </a:p>
          </p:txBody>
        </p:sp>
        <p:sp>
          <p:nvSpPr>
            <p:cNvPr id="125" name="Rectangle 2"/>
            <p:cNvSpPr txBox="1">
              <a:spLocks noChangeArrowheads="1"/>
            </p:cNvSpPr>
            <p:nvPr/>
          </p:nvSpPr>
          <p:spPr bwMode="auto">
            <a:xfrm>
              <a:off x="-749138" y="2590800"/>
              <a:ext cx="2896184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en-US" sz="2400" b="1" dirty="0" smtClean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Query complexity</a:t>
              </a:r>
              <a:endParaRPr lang="en-US" sz="2400" b="1" dirty="0">
                <a:solidFill>
                  <a:schemeClr val="tx1"/>
                </a:solidFill>
                <a:latin typeface="Lucida Sans Unicode"/>
                <a:ea typeface="+mn-ea"/>
                <a:cs typeface="Lucida Sans Unicode"/>
              </a:endParaRPr>
            </a:p>
          </p:txBody>
        </p:sp>
        <p:sp>
          <p:nvSpPr>
            <p:cNvPr id="126" name="Rectangle 2"/>
            <p:cNvSpPr txBox="1">
              <a:spLocks noChangeArrowheads="1"/>
            </p:cNvSpPr>
            <p:nvPr/>
          </p:nvSpPr>
          <p:spPr bwMode="auto">
            <a:xfrm>
              <a:off x="-749138" y="3124200"/>
              <a:ext cx="2808452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en-US" sz="2400" b="1" dirty="0" err="1" smtClean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Codeword</a:t>
              </a:r>
              <a:r>
                <a:rPr lang="en-US" sz="2400" b="1" dirty="0" smtClean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 length</a:t>
              </a:r>
              <a:endParaRPr lang="en-US" sz="2400" b="1" dirty="0">
                <a:solidFill>
                  <a:schemeClr val="tx1"/>
                </a:solidFill>
                <a:latin typeface="Lucida Sans Unicode"/>
                <a:ea typeface="+mn-ea"/>
                <a:cs typeface="Lucida Sans Unicode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153345" y="1295400"/>
            <a:ext cx="3552255" cy="616665"/>
            <a:chOff x="6008764" y="2732361"/>
            <a:chExt cx="2362201" cy="510963"/>
          </a:xfrm>
        </p:grpSpPr>
        <p:sp>
          <p:nvSpPr>
            <p:cNvPr id="139" name="Oval Callout 138"/>
            <p:cNvSpPr/>
            <p:nvPr/>
          </p:nvSpPr>
          <p:spPr bwMode="auto">
            <a:xfrm>
              <a:off x="6386110" y="2732361"/>
              <a:ext cx="1598861" cy="510963"/>
            </a:xfrm>
            <a:prstGeom prst="wedgeEllipseCallout">
              <a:avLst>
                <a:gd name="adj1" fmla="val 32646"/>
                <a:gd name="adj2" fmla="val 109576"/>
              </a:avLst>
            </a:prstGeom>
            <a:solidFill>
              <a:srgbClr val="B6C3E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solidFill>
                    <a:schemeClr val="accent1"/>
                  </a:solidFill>
                </a:ln>
                <a:solidFill>
                  <a:srgbClr val="4D9FC0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6008764" y="2808561"/>
                  <a:ext cx="23622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charset="0"/>
                        </a:rPr>
                        <m:t>≈</m:t>
                      </m:r>
                      <m:r>
                        <a:rPr lang="en-US" sz="1800" b="0" i="1" smtClean="0">
                          <a:latin typeface="Cambria Math" charset="0"/>
                        </a:rPr>
                        <m:t>𝑅</m:t>
                      </m:r>
                    </m:oMath>
                  </a14:m>
                  <a:r>
                    <a:rPr lang="en-US" sz="1800" dirty="0" smtClean="0"/>
                    <a:t> for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charset="0"/>
                        </a:rPr>
                        <m:t>𝑅</m:t>
                      </m:r>
                      <m:r>
                        <a:rPr lang="en-US" sz="1800" b="0" i="1" smtClean="0">
                          <a:latin typeface="Cambria Math" charset="0"/>
                        </a:rPr>
                        <m:t>=1−</m:t>
                      </m:r>
                      <m:r>
                        <a:rPr lang="en-US" sz="1800" b="0" i="1" smtClean="0">
                          <a:latin typeface="Cambria Math" charset="0"/>
                        </a:rPr>
                        <m:t>𝑜</m:t>
                      </m:r>
                      <m:r>
                        <a:rPr lang="en-US" sz="1800" b="0" i="1" smtClean="0">
                          <a:latin typeface="Cambria Math" charset="0"/>
                        </a:rPr>
                        <m:t>(1)</m:t>
                      </m:r>
                    </m:oMath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64" y="2808561"/>
                  <a:ext cx="2362201" cy="369332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 t="-8219" b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Rectangle 2"/>
          <p:cNvSpPr txBox="1">
            <a:spLocks noChangeArrowheads="1"/>
          </p:cNvSpPr>
          <p:nvPr/>
        </p:nvSpPr>
        <p:spPr bwMode="auto">
          <a:xfrm>
            <a:off x="307279" y="4419600"/>
            <a:ext cx="8836721" cy="166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Conclusion: </a:t>
            </a:r>
            <a:r>
              <a:rPr lang="en-US" sz="22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Tensor </a:t>
            </a:r>
            <a:r>
              <a:rPr lang="en-US" sz="2200" dirty="0">
                <a:solidFill>
                  <a:schemeClr val="tx1"/>
                </a:solidFill>
                <a:latin typeface="Lucida Sans Unicode"/>
                <a:cs typeface="Lucida Sans Unicode"/>
              </a:rPr>
              <a:t>product reduces </a:t>
            </a:r>
            <a:r>
              <a:rPr lang="en-US" sz="22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queries (as function of </a:t>
            </a:r>
            <a:r>
              <a:rPr lang="en-US" sz="2200" dirty="0" err="1" smtClean="0">
                <a:solidFill>
                  <a:schemeClr val="tx1"/>
                </a:solidFill>
                <a:latin typeface="Lucida Sans Unicode"/>
                <a:cs typeface="Lucida Sans Unicode"/>
              </a:rPr>
              <a:t>codeword</a:t>
            </a:r>
            <a:r>
              <a:rPr lang="en-US" sz="22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length) </a:t>
            </a:r>
            <a:r>
              <a:rPr lang="en-US" sz="2200" dirty="0">
                <a:solidFill>
                  <a:schemeClr val="tx1"/>
                </a:solidFill>
                <a:latin typeface="Lucida Sans Unicode"/>
                <a:cs typeface="Lucida Sans Unicode"/>
              </a:rPr>
              <a:t>while decreasing distance</a:t>
            </a:r>
          </a:p>
        </p:txBody>
      </p:sp>
    </p:spTree>
    <p:extLst>
      <p:ext uri="{BB962C8B-B14F-4D97-AF65-F5344CB8AC3E}">
        <p14:creationId xmlns:p14="http://schemas.microsoft.com/office/powerpoint/2010/main" val="200582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257"/>
          <p:cNvSpPr txBox="1"/>
          <p:nvPr/>
        </p:nvSpPr>
        <p:spPr>
          <a:xfrm>
            <a:off x="4403834" y="650590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0" name="TextBox 259"/>
          <p:cNvSpPr txBox="1"/>
          <p:nvPr/>
        </p:nvSpPr>
        <p:spPr>
          <a:xfrm>
            <a:off x="3124200" y="-34770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33600" y="838200"/>
            <a:ext cx="4876800" cy="2248732"/>
            <a:chOff x="3962400" y="990600"/>
            <a:chExt cx="4876800" cy="2248732"/>
          </a:xfrm>
        </p:grpSpPr>
        <p:grpSp>
          <p:nvGrpSpPr>
            <p:cNvPr id="5" name="Group 4"/>
            <p:cNvGrpSpPr/>
            <p:nvPr/>
          </p:nvGrpSpPr>
          <p:grpSpPr>
            <a:xfrm>
              <a:off x="3962400" y="990600"/>
              <a:ext cx="4876800" cy="1905000"/>
              <a:chOff x="592247" y="1295400"/>
              <a:chExt cx="7543792" cy="4851397"/>
            </a:xfrm>
          </p:grpSpPr>
          <p:grpSp>
            <p:nvGrpSpPr>
              <p:cNvPr id="257" name="Group 256"/>
              <p:cNvGrpSpPr/>
              <p:nvPr/>
            </p:nvGrpSpPr>
            <p:grpSpPr>
              <a:xfrm>
                <a:off x="3564043" y="1320800"/>
                <a:ext cx="2054769" cy="4825997"/>
                <a:chOff x="3777815" y="1869534"/>
                <a:chExt cx="2039660" cy="4825998"/>
              </a:xfrm>
            </p:grpSpPr>
            <p:cxnSp>
              <p:nvCxnSpPr>
                <p:cNvPr id="96" name="Straight Arrow Connector 95"/>
                <p:cNvCxnSpPr>
                  <a:stCxn id="54" idx="2"/>
                  <a:endCxn id="91" idx="0"/>
                </p:cNvCxnSpPr>
                <p:nvPr/>
              </p:nvCxnSpPr>
              <p:spPr bwMode="auto">
                <a:xfrm flipV="1">
                  <a:off x="3863887" y="2593434"/>
                  <a:ext cx="1546317" cy="2321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8" name="Straight Arrow Connector 117"/>
                <p:cNvCxnSpPr>
                  <a:stCxn id="84" idx="2"/>
                  <a:endCxn id="116" idx="0"/>
                </p:cNvCxnSpPr>
                <p:nvPr/>
              </p:nvCxnSpPr>
              <p:spPr bwMode="auto">
                <a:xfrm flipV="1">
                  <a:off x="3874321" y="4292604"/>
                  <a:ext cx="1562156" cy="4382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45" name="Group 44"/>
                <p:cNvGrpSpPr/>
                <p:nvPr/>
              </p:nvGrpSpPr>
              <p:grpSpPr>
                <a:xfrm>
                  <a:off x="5410199" y="1869534"/>
                  <a:ext cx="407276" cy="4825998"/>
                  <a:chOff x="5460126" y="1752600"/>
                  <a:chExt cx="407276" cy="4825998"/>
                </a:xfrm>
              </p:grpSpPr>
              <p:sp>
                <p:nvSpPr>
                  <p:cNvPr id="91" name="Rectangle 90"/>
                  <p:cNvSpPr/>
                  <p:nvPr/>
                </p:nvSpPr>
                <p:spPr bwMode="auto">
                  <a:xfrm rot="16200000">
                    <a:off x="4926730" y="2286000"/>
                    <a:ext cx="1447800" cy="38100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 bwMode="auto">
                  <a:xfrm rot="16200000">
                    <a:off x="4953002" y="3985170"/>
                    <a:ext cx="1447800" cy="38100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 bwMode="auto">
                  <a:xfrm rot="16200000">
                    <a:off x="4926726" y="5664198"/>
                    <a:ext cx="1447800" cy="38100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</p:grpSp>
            <p:cxnSp>
              <p:nvCxnSpPr>
                <p:cNvPr id="124" name="Straight Arrow Connector 123"/>
                <p:cNvCxnSpPr>
                  <a:stCxn id="85" idx="2"/>
                  <a:endCxn id="123" idx="0"/>
                </p:cNvCxnSpPr>
                <p:nvPr/>
              </p:nvCxnSpPr>
              <p:spPr bwMode="auto">
                <a:xfrm>
                  <a:off x="3777815" y="5965503"/>
                  <a:ext cx="1632385" cy="6129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50" name="Group 249"/>
              <p:cNvGrpSpPr/>
              <p:nvPr/>
            </p:nvGrpSpPr>
            <p:grpSpPr>
              <a:xfrm>
                <a:off x="973247" y="1993902"/>
                <a:ext cx="1447796" cy="3429001"/>
                <a:chOff x="838201" y="2578101"/>
                <a:chExt cx="1447798" cy="3429000"/>
              </a:xfrm>
            </p:grpSpPr>
            <p:sp>
              <p:nvSpPr>
                <p:cNvPr id="51" name="Rectangle 50"/>
                <p:cNvSpPr/>
                <p:nvPr/>
              </p:nvSpPr>
              <p:spPr bwMode="auto">
                <a:xfrm rot="16200000">
                  <a:off x="380999" y="4102101"/>
                  <a:ext cx="3429000" cy="381000"/>
                </a:xfrm>
                <a:prstGeom prst="rect">
                  <a:avLst/>
                </a:prstGeom>
                <a:solidFill>
                  <a:srgbClr val="3366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191" name="Straight Arrow Connector 190"/>
                <p:cNvCxnSpPr>
                  <a:stCxn id="190" idx="2"/>
                  <a:endCxn id="51" idx="0"/>
                </p:cNvCxnSpPr>
                <p:nvPr/>
              </p:nvCxnSpPr>
              <p:spPr bwMode="auto">
                <a:xfrm flipV="1">
                  <a:off x="838201" y="4292601"/>
                  <a:ext cx="1066798" cy="10071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52" name="Group 251"/>
              <p:cNvGrpSpPr/>
              <p:nvPr/>
            </p:nvGrpSpPr>
            <p:grpSpPr>
              <a:xfrm>
                <a:off x="5592342" y="1295400"/>
                <a:ext cx="2543697" cy="4826000"/>
                <a:chOff x="5635977" y="1879600"/>
                <a:chExt cx="2543699" cy="4826000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7772400" y="1879600"/>
                  <a:ext cx="407276" cy="4826000"/>
                  <a:chOff x="3478923" y="1120229"/>
                  <a:chExt cx="407276" cy="4826000"/>
                </a:xfrm>
              </p:grpSpPr>
              <p:sp>
                <p:nvSpPr>
                  <p:cNvPr id="163" name="Rectangle 162"/>
                  <p:cNvSpPr/>
                  <p:nvPr/>
                </p:nvSpPr>
                <p:spPr bwMode="auto">
                  <a:xfrm rot="16200000">
                    <a:off x="2945525" y="1653629"/>
                    <a:ext cx="1447800" cy="381000"/>
                  </a:xfrm>
                  <a:prstGeom prst="rect">
                    <a:avLst/>
                  </a:prstGeom>
                  <a:solidFill>
                    <a:srgbClr val="33996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 bwMode="auto">
                  <a:xfrm rot="16200000">
                    <a:off x="2971799" y="3352801"/>
                    <a:ext cx="1447800" cy="381000"/>
                  </a:xfrm>
                  <a:prstGeom prst="rect">
                    <a:avLst/>
                  </a:prstGeom>
                  <a:solidFill>
                    <a:srgbClr val="33996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 bwMode="auto">
                  <a:xfrm rot="16200000">
                    <a:off x="2945523" y="5031829"/>
                    <a:ext cx="1447800" cy="381000"/>
                  </a:xfrm>
                  <a:prstGeom prst="rect">
                    <a:avLst/>
                  </a:prstGeom>
                  <a:solidFill>
                    <a:srgbClr val="33996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cxnSp>
              <p:nvCxnSpPr>
                <p:cNvPr id="165" name="Straight Arrow Connector 164"/>
                <p:cNvCxnSpPr>
                  <a:stCxn id="91" idx="2"/>
                  <a:endCxn id="163" idx="0"/>
                </p:cNvCxnSpPr>
                <p:nvPr/>
              </p:nvCxnSpPr>
              <p:spPr bwMode="auto">
                <a:xfrm flipV="1">
                  <a:off x="5635981" y="2603500"/>
                  <a:ext cx="2136421" cy="254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6" name="Straight Arrow Connector 165"/>
                <p:cNvCxnSpPr>
                  <a:stCxn id="91" idx="2"/>
                  <a:endCxn id="161" idx="0"/>
                </p:cNvCxnSpPr>
                <p:nvPr/>
              </p:nvCxnSpPr>
              <p:spPr bwMode="auto">
                <a:xfrm>
                  <a:off x="5635981" y="2628900"/>
                  <a:ext cx="2162695" cy="1673772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7" name="Straight Arrow Connector 166"/>
                <p:cNvCxnSpPr>
                  <a:stCxn id="91" idx="2"/>
                  <a:endCxn id="159" idx="0"/>
                </p:cNvCxnSpPr>
                <p:nvPr/>
              </p:nvCxnSpPr>
              <p:spPr bwMode="auto">
                <a:xfrm>
                  <a:off x="5635981" y="2628900"/>
                  <a:ext cx="2136419" cy="33528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8" name="Straight Arrow Connector 167"/>
                <p:cNvCxnSpPr>
                  <a:stCxn id="116" idx="2"/>
                  <a:endCxn id="161" idx="0"/>
                </p:cNvCxnSpPr>
                <p:nvPr/>
              </p:nvCxnSpPr>
              <p:spPr bwMode="auto">
                <a:xfrm flipV="1">
                  <a:off x="5662448" y="4302672"/>
                  <a:ext cx="2136228" cy="25398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9" name="Straight Arrow Connector 168"/>
                <p:cNvCxnSpPr>
                  <a:stCxn id="123" idx="2"/>
                  <a:endCxn id="161" idx="0"/>
                </p:cNvCxnSpPr>
                <p:nvPr/>
              </p:nvCxnSpPr>
              <p:spPr bwMode="auto">
                <a:xfrm flipV="1">
                  <a:off x="5635977" y="4302672"/>
                  <a:ext cx="2162699" cy="1704426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9" name="Straight Arrow Connector 178"/>
                <p:cNvCxnSpPr>
                  <a:stCxn id="123" idx="2"/>
                  <a:endCxn id="159" idx="0"/>
                </p:cNvCxnSpPr>
                <p:nvPr/>
              </p:nvCxnSpPr>
              <p:spPr bwMode="auto">
                <a:xfrm flipV="1">
                  <a:off x="5635977" y="5981700"/>
                  <a:ext cx="2136423" cy="25398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4" name="Straight Arrow Connector 203"/>
                <p:cNvCxnSpPr>
                  <a:stCxn id="116" idx="2"/>
                  <a:endCxn id="163" idx="0"/>
                </p:cNvCxnSpPr>
                <p:nvPr/>
              </p:nvCxnSpPr>
              <p:spPr bwMode="auto">
                <a:xfrm flipV="1">
                  <a:off x="5662448" y="2603500"/>
                  <a:ext cx="2109954" cy="172457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5" name="Straight Arrow Connector 204"/>
                <p:cNvCxnSpPr>
                  <a:stCxn id="116" idx="2"/>
                  <a:endCxn id="159" idx="0"/>
                </p:cNvCxnSpPr>
                <p:nvPr/>
              </p:nvCxnSpPr>
              <p:spPr bwMode="auto">
                <a:xfrm>
                  <a:off x="5662448" y="4328070"/>
                  <a:ext cx="2109952" cy="165363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8" name="Straight Arrow Connector 207"/>
                <p:cNvCxnSpPr>
                  <a:stCxn id="123" idx="2"/>
                  <a:endCxn id="163" idx="0"/>
                </p:cNvCxnSpPr>
                <p:nvPr/>
              </p:nvCxnSpPr>
              <p:spPr bwMode="auto">
                <a:xfrm flipV="1">
                  <a:off x="5635977" y="2603500"/>
                  <a:ext cx="2136425" cy="3403598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90" name="Rectangle 189"/>
              <p:cNvSpPr/>
              <p:nvPr/>
            </p:nvSpPr>
            <p:spPr bwMode="auto">
              <a:xfrm rot="16200000">
                <a:off x="-284053" y="3527972"/>
                <a:ext cx="2133599" cy="381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3259247" y="1479330"/>
                <a:ext cx="402020" cy="4508938"/>
                <a:chOff x="1655378" y="1250731"/>
                <a:chExt cx="402021" cy="4508938"/>
              </a:xfrm>
            </p:grpSpPr>
            <p:sp>
              <p:nvSpPr>
                <p:cNvPr id="54" name="Rectangle 53"/>
                <p:cNvSpPr/>
                <p:nvPr/>
              </p:nvSpPr>
              <p:spPr bwMode="auto">
                <a:xfrm rot="16200000">
                  <a:off x="1267809" y="1648810"/>
                  <a:ext cx="1177158" cy="381000"/>
                </a:xfrm>
                <a:prstGeom prst="rect">
                  <a:avLst/>
                </a:prstGeom>
                <a:solidFill>
                  <a:srgbClr val="3366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 rot="16200000">
                  <a:off x="1319048" y="3329152"/>
                  <a:ext cx="1095702" cy="381000"/>
                </a:xfrm>
                <a:prstGeom prst="rect">
                  <a:avLst/>
                </a:prstGeom>
                <a:solidFill>
                  <a:srgbClr val="3366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 rot="16200000">
                  <a:off x="1274378" y="4997669"/>
                  <a:ext cx="1143000" cy="381000"/>
                </a:xfrm>
                <a:prstGeom prst="rect">
                  <a:avLst/>
                </a:prstGeom>
                <a:solidFill>
                  <a:srgbClr val="3366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4006771" y="2293420"/>
                  <a:ext cx="1115783" cy="553998"/>
                </a:xfrm>
                <a:prstGeom prst="rect">
                  <a:avLst/>
                </a:prstGeom>
                <a:solidFill>
                  <a:srgbClr val="FFF8B9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" dirty="0" smtClean="0"/>
                    <a:t>LDC </a:t>
                  </a:r>
                </a:p>
                <a:p>
                  <a:pPr algn="ctr"/>
                  <a:r>
                    <a:rPr lang="en-US" sz="1500" dirty="0" smtClean="0"/>
                    <a:t>distance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𝛼</m:t>
                      </m:r>
                    </m:oMath>
                  </a14:m>
                  <a:r>
                    <a:rPr lang="en-US" sz="1500" dirty="0" smtClean="0"/>
                    <a:t>  </a:t>
                  </a:r>
                  <a:endParaRPr lang="en-US" sz="15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6771" y="2293420"/>
                  <a:ext cx="1115783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297" b="-10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822995" y="2685334"/>
                  <a:ext cx="1233494" cy="553998"/>
                </a:xfrm>
                <a:prstGeom prst="rect">
                  <a:avLst/>
                </a:prstGeom>
                <a:solidFill>
                  <a:srgbClr val="FFF8B9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" dirty="0" smtClean="0"/>
                    <a:t>MDS code </a:t>
                  </a:r>
                </a:p>
                <a:p>
                  <a:pPr algn="ctr"/>
                  <a:r>
                    <a:rPr lang="en-US" sz="1500" dirty="0" smtClean="0"/>
                    <a:t>distance </a:t>
                  </a:r>
                  <a14:m>
                    <m:oMath xmlns:m="http://schemas.openxmlformats.org/officeDocument/2006/math">
                      <m:r>
                        <a:rPr lang="en-US" sz="15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𝛽</m:t>
                      </m:r>
                    </m:oMath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2995" y="2685334"/>
                  <a:ext cx="1233494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198" b="-120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7211901" y="2686451"/>
                  <a:ext cx="1610313" cy="437749"/>
                </a:xfrm>
                <a:prstGeom prst="rect">
                  <a:avLst/>
                </a:prstGeom>
                <a:solidFill>
                  <a:srgbClr val="FFF8B9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mr-IN" sz="15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15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15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mr-IN" sz="15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500" b="0" i="1" smtClean="0">
                          <a:latin typeface="Cambria Math" charset="0"/>
                        </a:rPr>
                        <m:t>−</m:t>
                      </m:r>
                    </m:oMath>
                  </a14:m>
                  <a:r>
                    <a:rPr lang="en-US" sz="1500" dirty="0" smtClean="0"/>
                    <a:t>sampler  </a:t>
                  </a:r>
                  <a:endParaRPr lang="en-US" sz="1500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1901" y="2686451"/>
                  <a:ext cx="1610313" cy="4377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6061" b="-1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36636" y="146804"/>
            <a:ext cx="9107364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Component </a:t>
            </a:r>
            <a:r>
              <a:rPr lang="he-IL" sz="36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2</a:t>
            </a:r>
            <a:r>
              <a:rPr lang="en-US" sz="36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lang="mr-IN" sz="36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–</a:t>
            </a:r>
            <a:r>
              <a:rPr lang="he-IL" sz="36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lang="en-US" sz="36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 Expander amplification </a:t>
            </a:r>
            <a:endParaRPr lang="en-US" sz="36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57" name="Right Arrow 56"/>
          <p:cNvSpPr/>
          <p:nvPr/>
        </p:nvSpPr>
        <p:spPr bwMode="auto">
          <a:xfrm>
            <a:off x="4364846" y="4034235"/>
            <a:ext cx="914400" cy="30916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28600" y="3124200"/>
            <a:ext cx="2896184" cy="2286000"/>
            <a:chOff x="-749138" y="1524000"/>
            <a:chExt cx="2896184" cy="2286000"/>
          </a:xfrm>
        </p:grpSpPr>
        <p:sp>
          <p:nvSpPr>
            <p:cNvPr id="60" name="Rectangle 2"/>
            <p:cNvSpPr txBox="1">
              <a:spLocks noChangeArrowheads="1"/>
            </p:cNvSpPr>
            <p:nvPr/>
          </p:nvSpPr>
          <p:spPr bwMode="auto">
            <a:xfrm>
              <a:off x="-749138" y="1524000"/>
              <a:ext cx="1587338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en-US" sz="2400" b="1" dirty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Rate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-749138" y="2057400"/>
              <a:ext cx="1535997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en-US" sz="2400" b="1" dirty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Distance</a:t>
              </a:r>
            </a:p>
          </p:txBody>
        </p:sp>
        <p:sp>
          <p:nvSpPr>
            <p:cNvPr id="62" name="Rectangle 2"/>
            <p:cNvSpPr txBox="1">
              <a:spLocks noChangeArrowheads="1"/>
            </p:cNvSpPr>
            <p:nvPr/>
          </p:nvSpPr>
          <p:spPr bwMode="auto">
            <a:xfrm>
              <a:off x="-749138" y="2590800"/>
              <a:ext cx="2896184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en-US" sz="2400" b="1" dirty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Query complexity</a:t>
              </a:r>
            </a:p>
          </p:txBody>
        </p:sp>
        <p:sp>
          <p:nvSpPr>
            <p:cNvPr id="63" name="Rectangle 2"/>
            <p:cNvSpPr txBox="1">
              <a:spLocks noChangeArrowheads="1"/>
            </p:cNvSpPr>
            <p:nvPr/>
          </p:nvSpPr>
          <p:spPr bwMode="auto">
            <a:xfrm>
              <a:off x="-749138" y="3124200"/>
              <a:ext cx="2808452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en-US" sz="2400" b="1" dirty="0" err="1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Codeword</a:t>
              </a:r>
              <a:r>
                <a:rPr lang="en-US" sz="2400" b="1" dirty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 length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418052" y="3253251"/>
            <a:ext cx="620548" cy="1928349"/>
            <a:chOff x="3550920" y="1653051"/>
            <a:chExt cx="620548" cy="1928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638068" y="2168504"/>
                  <a:ext cx="533400" cy="3460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Lucida Sans Unicode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66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38068" y="2168504"/>
                  <a:ext cx="533400" cy="34609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550920" y="1653051"/>
                  <a:ext cx="611514" cy="3397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𝑅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67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50920" y="1653051"/>
                  <a:ext cx="611514" cy="33970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550920" y="2619470"/>
                  <a:ext cx="550554" cy="428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𝑄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68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50920" y="2619470"/>
                  <a:ext cx="550554" cy="4285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561606" y="3250818"/>
                  <a:ext cx="550554" cy="3305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69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1606" y="3250818"/>
                  <a:ext cx="550554" cy="33058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5255886" y="3317896"/>
            <a:ext cx="2821314" cy="1863704"/>
            <a:chOff x="3152302" y="1717696"/>
            <a:chExt cx="2821314" cy="1863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4088148" y="2168504"/>
                  <a:ext cx="533400" cy="3460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𝛿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71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88148" y="2168504"/>
                  <a:ext cx="533400" cy="34609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554748" y="1717696"/>
                  <a:ext cx="1830714" cy="3397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⋅</m:t>
                        </m:r>
                        <m:d>
                          <m:dPr>
                            <m:ctrlPr>
                              <a:rPr lang="mr-IN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1−2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𝛿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Cambria Math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72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54748" y="1717696"/>
                  <a:ext cx="1830714" cy="33970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152302" y="2362200"/>
                  <a:ext cx="2821314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𝑄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𝑝𝑜𝑙𝑦</m:t>
                        </m:r>
                        <m:d>
                          <m:dPr>
                            <m:ctrlPr>
                              <a:rPr lang="mr-IN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1/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𝛿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73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52302" y="2362200"/>
                  <a:ext cx="2821314" cy="9144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994794" y="3250818"/>
                  <a:ext cx="550554" cy="3305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≈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74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4794" y="3250818"/>
                  <a:ext cx="550554" cy="33058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439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Rectangle 2"/>
          <p:cNvSpPr txBox="1">
            <a:spLocks noChangeArrowheads="1"/>
          </p:cNvSpPr>
          <p:nvPr/>
        </p:nvSpPr>
        <p:spPr bwMode="auto">
          <a:xfrm>
            <a:off x="228601" y="5374645"/>
            <a:ext cx="8610600" cy="133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Conclusion: </a:t>
            </a:r>
            <a:r>
              <a:rPr lang="en-US" sz="22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Expander amplification </a:t>
            </a:r>
            <a:r>
              <a:rPr lang="en-US" sz="2200" dirty="0">
                <a:solidFill>
                  <a:schemeClr val="tx1"/>
                </a:solidFill>
                <a:latin typeface="Lucida Sans Unicode"/>
                <a:cs typeface="Lucida Sans Unicode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ncreases </a:t>
            </a:r>
            <a:r>
              <a:rPr lang="en-US" sz="2200" dirty="0">
                <a:solidFill>
                  <a:schemeClr val="tx1"/>
                </a:solidFill>
                <a:latin typeface="Lucida Sans Unicode"/>
                <a:cs typeface="Lucida Sans Unicode"/>
              </a:rPr>
              <a:t>distance with small blow-up in queries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6781800" y="2507535"/>
            <a:ext cx="2147768" cy="616665"/>
            <a:chOff x="6386110" y="2732361"/>
            <a:chExt cx="1598861" cy="510963"/>
          </a:xfrm>
        </p:grpSpPr>
        <p:sp>
          <p:nvSpPr>
            <p:cNvPr id="86" name="Oval Callout 85"/>
            <p:cNvSpPr/>
            <p:nvPr/>
          </p:nvSpPr>
          <p:spPr bwMode="auto">
            <a:xfrm>
              <a:off x="6386110" y="2732361"/>
              <a:ext cx="1598861" cy="510963"/>
            </a:xfrm>
            <a:prstGeom prst="wedgeEllipseCallout">
              <a:avLst>
                <a:gd name="adj1" fmla="val -38312"/>
                <a:gd name="adj2" fmla="val 89805"/>
              </a:avLst>
            </a:prstGeom>
            <a:solidFill>
              <a:srgbClr val="B6C3E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solidFill>
                    <a:schemeClr val="accent1"/>
                  </a:solidFill>
                </a:ln>
                <a:solidFill>
                  <a:srgbClr val="4D9FC0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451786" y="2808561"/>
                  <a:ext cx="1384435" cy="306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charset="0"/>
                        </a:rPr>
                        <m:t>≈</m:t>
                      </m:r>
                      <m:r>
                        <a:rPr lang="en-US" sz="1800" b="0" i="1" smtClean="0">
                          <a:latin typeface="Cambria Math" charset="0"/>
                        </a:rPr>
                        <m:t>𝑅</m:t>
                      </m:r>
                    </m:oMath>
                  </a14:m>
                  <a:r>
                    <a:rPr lang="en-US" sz="1800" dirty="0" smtClean="0"/>
                    <a:t> for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charset="0"/>
                        </a:rPr>
                        <m:t>𝛿</m:t>
                      </m:r>
                      <m:r>
                        <a:rPr lang="en-US" sz="1800" b="0" i="1" smtClean="0">
                          <a:latin typeface="Cambria Math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charset="0"/>
                        </a:rPr>
                        <m:t>𝑜</m:t>
                      </m:r>
                      <m:r>
                        <a:rPr lang="en-US" sz="1800" b="0" i="1" smtClean="0">
                          <a:latin typeface="Cambria Math" charset="0"/>
                        </a:rPr>
                        <m:t>(1)</m:t>
                      </m:r>
                    </m:oMath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1786" y="2808561"/>
                  <a:ext cx="1384435" cy="30602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8197" r="-65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43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3040797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Iterative (zig-zag) construction of expander graphs </a:t>
            </a:r>
            <a:endParaRPr lang="en-US" dirty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3574197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Log-space algorithm for undirected connectivity</a:t>
            </a:r>
            <a:endParaRPr lang="en-US" sz="2200" dirty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4112062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Alternative proof of PCP theorem (gap amplification)</a:t>
            </a:r>
            <a:endParaRPr lang="en-US" sz="2200" dirty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2286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‘Zig-Zag’ Construction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1" y="1221938"/>
            <a:ext cx="861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Lucida Sans Unicode"/>
                <a:cs typeface="Lucida Sans Unicode"/>
              </a:rPr>
              <a:t>Rather </a:t>
            </a:r>
            <a:r>
              <a:rPr lang="en-US" dirty="0">
                <a:latin typeface="Lucida Sans Unicode"/>
                <a:cs typeface="Lucida Sans Unicode"/>
              </a:rPr>
              <a:t>than solving problem in one ’big shot’, gradually progress towards it using tiny steps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1" y="2438400"/>
            <a:ext cx="54863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Remarkably successful:</a:t>
            </a:r>
            <a:endParaRPr lang="en-US" dirty="0">
              <a:latin typeface="Lucida Sans Unicode"/>
              <a:cs typeface="Lucida Sans Unicod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253335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Seems to go very well in combination with </a:t>
            </a:r>
            <a:r>
              <a:rPr lang="en-US" dirty="0">
                <a:solidFill>
                  <a:srgbClr val="3366FF"/>
                </a:solidFill>
                <a:latin typeface="Lucida Sans Unicode"/>
                <a:cs typeface="Lucida Sans Unicode"/>
              </a:rPr>
              <a:t>expanders</a:t>
            </a:r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!</a:t>
            </a:r>
            <a:endParaRPr lang="en-US" sz="2200" dirty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8908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6" grpId="0"/>
      <p:bldP spid="9" grpId="0"/>
      <p:bldP spid="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2"/>
          <p:cNvSpPr txBox="1">
            <a:spLocks noChangeArrowheads="1"/>
          </p:cNvSpPr>
          <p:nvPr/>
        </p:nvSpPr>
        <p:spPr bwMode="auto">
          <a:xfrm>
            <a:off x="76200" y="2286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‘Zig-Zag’ Construction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1231205"/>
                <a:ext cx="41148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Two parameters</a:t>
                </a:r>
                <a:r>
                  <a:rPr lang="en-US" sz="3000" dirty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:</a:t>
                </a:r>
                <a:r>
                  <a:rPr lang="en-US" sz="3000" dirty="0" smtClean="0"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𝑎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charset="0"/>
                        <a:cs typeface="Lucida Sans Unicode"/>
                      </a:rPr>
                      <m:t>  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𝑏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31205"/>
                <a:ext cx="4114800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3407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2400" y="1808202"/>
                <a:ext cx="71374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Goal:</a:t>
                </a:r>
                <a:r>
                  <a:rPr lang="en-US" sz="3000" dirty="0" smtClean="0">
                    <a:latin typeface="Lucida Sans Unicode"/>
                    <a:cs typeface="Lucida Sans Unicode"/>
                  </a:rPr>
                  <a:t> </a:t>
                </a:r>
                <a:r>
                  <a:rPr lang="en-US" dirty="0">
                    <a:latin typeface="Lucida Sans Unicode"/>
                    <a:cs typeface="Lucida Sans Unicode"/>
                  </a:rPr>
                  <a:t>M</a:t>
                </a:r>
                <a:r>
                  <a:rPr lang="en-US" dirty="0" smtClean="0">
                    <a:latin typeface="Lucida Sans Unicode"/>
                    <a:cs typeface="Lucida Sans Unicode"/>
                  </a:rPr>
                  <a:t>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𝑎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 while not decreasing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𝑏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08202"/>
                <a:ext cx="7137400" cy="553998"/>
              </a:xfrm>
              <a:prstGeom prst="rect">
                <a:avLst/>
              </a:prstGeom>
              <a:blipFill rotWithShape="0">
                <a:blip r:embed="rId4"/>
                <a:stretch>
                  <a:fillRect l="-1964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85800" y="3923148"/>
            <a:ext cx="7683500" cy="1731665"/>
            <a:chOff x="469900" y="3119735"/>
            <a:chExt cx="7683500" cy="1731665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838200" y="3225800"/>
              <a:ext cx="0" cy="14351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685800" y="4618335"/>
              <a:ext cx="7086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69900" y="3119735"/>
                  <a:ext cx="45720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900" y="3119735"/>
                  <a:ext cx="457200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7696200" y="4389735"/>
                  <a:ext cx="45720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Lucida Sans Unicode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4389735"/>
                  <a:ext cx="45720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75501" y="4143513"/>
            <a:ext cx="2006599" cy="762000"/>
            <a:chOff x="5791201" y="3441700"/>
            <a:chExt cx="2006599" cy="762000"/>
          </a:xfrm>
        </p:grpSpPr>
        <p:sp>
          <p:nvSpPr>
            <p:cNvPr id="31" name="Oval 22"/>
            <p:cNvSpPr>
              <a:spLocks noChangeArrowheads="1"/>
            </p:cNvSpPr>
            <p:nvPr/>
          </p:nvSpPr>
          <p:spPr bwMode="auto">
            <a:xfrm>
              <a:off x="5791201" y="3945402"/>
              <a:ext cx="143998" cy="14399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"/>
            <p:cNvSpPr txBox="1">
              <a:spLocks noChangeArrowheads="1"/>
            </p:cNvSpPr>
            <p:nvPr/>
          </p:nvSpPr>
          <p:spPr bwMode="auto">
            <a:xfrm>
              <a:off x="5905500" y="3441700"/>
              <a:ext cx="18923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‘</a:t>
              </a:r>
              <a:r>
                <a:rPr lang="en-US" sz="2000" dirty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rivial’ construction</a:t>
              </a:r>
              <a:endParaRPr lang="en-US" sz="2000" dirty="0">
                <a:solidFill>
                  <a:schemeClr val="tx1"/>
                </a:solidFill>
                <a:latin typeface="Lucida Sans Unicode"/>
                <a:ea typeface="+mn-ea"/>
                <a:cs typeface="Lucida Sans Unicode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2"/>
              <p:cNvSpPr txBox="1">
                <a:spLocks noChangeArrowheads="1"/>
              </p:cNvSpPr>
              <p:nvPr/>
            </p:nvSpPr>
            <p:spPr bwMode="auto">
              <a:xfrm>
                <a:off x="2133600" y="3447266"/>
                <a:ext cx="2546444" cy="86958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dirty="0" smtClean="0">
                    <a:solidFill>
                      <a:srgbClr val="00B050"/>
                    </a:solidFill>
                    <a:latin typeface="Lucida Sans Unicode"/>
                    <a:ea typeface="+mn-ea"/>
                    <a:cs typeface="Lucida Sans Unicode"/>
                  </a:rPr>
                  <a:t>Zag: </a:t>
                </a:r>
              </a:p>
              <a:p>
                <a:pPr eaLnBrk="1" hangingPunct="1"/>
                <a:r>
                  <a:rPr lang="en-US" sz="2000" dirty="0" smtClean="0">
                    <a:solidFill>
                      <a:srgbClr val="00B050"/>
                    </a:solidFill>
                    <a:latin typeface="Lucida Sans Unicode"/>
                    <a:ea typeface="+mn-ea"/>
                    <a:cs typeface="Lucida Sans Unicode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𝑏</m:t>
                    </m:r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  <a:latin typeface="Lucida Sans Unicode"/>
                    <a:ea typeface="+mn-ea"/>
                    <a:cs typeface="Lucida Sans Unicode"/>
                  </a:rPr>
                  <a:t>, </a:t>
                </a:r>
              </a:p>
              <a:p>
                <a:pPr eaLnBrk="1" hangingPunct="1"/>
                <a:r>
                  <a:rPr lang="en-US" sz="2000" dirty="0" smtClean="0">
                    <a:solidFill>
                      <a:srgbClr val="00B050"/>
                    </a:solidFill>
                    <a:latin typeface="Lucida Sans Unicode"/>
                    <a:ea typeface="+mn-ea"/>
                    <a:cs typeface="Lucida Sans Unicode"/>
                  </a:rPr>
                  <a:t>small blow-up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𝑎</m:t>
                    </m:r>
                  </m:oMath>
                </a14:m>
                <a:endParaRPr lang="en-US" sz="2000" dirty="0">
                  <a:solidFill>
                    <a:srgbClr val="00B050"/>
                  </a:solidFill>
                  <a:latin typeface="Lucida Sans Unicode"/>
                  <a:ea typeface="+mn-ea"/>
                  <a:cs typeface="Lucida Sans Unicode"/>
                </a:endParaRPr>
              </a:p>
            </p:txBody>
          </p:sp>
        </mc:Choice>
        <mc:Fallback>
          <p:sp>
            <p:nvSpPr>
              <p:cNvPr id="5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3447266"/>
                <a:ext cx="2546444" cy="869589"/>
              </a:xfrm>
              <a:prstGeom prst="rect">
                <a:avLst/>
              </a:prstGeom>
              <a:blipFill rotWithShape="0">
                <a:blip r:embed="rId7"/>
                <a:stretch>
                  <a:fillRect l="-1675" t="-11189" b="-2097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2"/>
              <p:cNvSpPr txBox="1">
                <a:spLocks noChangeArrowheads="1"/>
              </p:cNvSpPr>
              <p:nvPr/>
            </p:nvSpPr>
            <p:spPr bwMode="auto">
              <a:xfrm>
                <a:off x="4609044" y="3415314"/>
                <a:ext cx="2617256" cy="89346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dirty="0" smtClean="0">
                    <a:solidFill>
                      <a:srgbClr val="0070C0"/>
                    </a:solidFill>
                    <a:latin typeface="Lucida Sans Unicode"/>
                    <a:ea typeface="+mn-ea"/>
                    <a:cs typeface="Lucida Sans Unicode"/>
                  </a:rPr>
                  <a:t>Zig: </a:t>
                </a:r>
              </a:p>
              <a:p>
                <a:pPr eaLnBrk="1" hangingPunct="1"/>
                <a:r>
                  <a:rPr lang="en-US" sz="2000" dirty="0" smtClean="0">
                    <a:solidFill>
                      <a:srgbClr val="0070C0"/>
                    </a:solidFill>
                    <a:latin typeface="Lucida Sans Unicode"/>
                    <a:ea typeface="+mn-ea"/>
                    <a:cs typeface="Lucida Sans Unicode"/>
                  </a:rPr>
                  <a:t>slightly decrease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𝑎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Lucida Sans Unicode"/>
                    <a:ea typeface="+mn-ea"/>
                    <a:cs typeface="Lucida Sans Unicode"/>
                  </a:rPr>
                  <a:t>, </a:t>
                </a:r>
                <a:r>
                  <a:rPr lang="en-US" sz="2000" dirty="0">
                    <a:solidFill>
                      <a:srgbClr val="0070C0"/>
                    </a:solidFill>
                    <a:latin typeface="Lucida Sans Unicode"/>
                    <a:ea typeface="+mn-ea"/>
                    <a:cs typeface="Lucida Sans Unicode"/>
                  </a:rPr>
                  <a:t>slightly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Lucida Sans Unicode"/>
                    <a:ea typeface="+mn-ea"/>
                    <a:cs typeface="Lucida Sans Unicode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charset="0"/>
                        <a:ea typeface="+mn-ea"/>
                        <a:cs typeface="Lucida Sans Unicode"/>
                      </a:rPr>
                      <m:t>𝑏</m:t>
                    </m:r>
                  </m:oMath>
                </a14:m>
                <a:endParaRPr lang="en-US" sz="2000" dirty="0">
                  <a:solidFill>
                    <a:srgbClr val="0070C0"/>
                  </a:solidFill>
                  <a:latin typeface="Lucida Sans Unicode"/>
                  <a:ea typeface="+mn-ea"/>
                  <a:cs typeface="Lucida Sans Unicode"/>
                </a:endParaRPr>
              </a:p>
            </p:txBody>
          </p:sp>
        </mc:Choice>
        <mc:Fallback xmlns="">
          <p:sp>
            <p:nvSpPr>
              <p:cNvPr id="5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9044" y="3415314"/>
                <a:ext cx="2617256" cy="893465"/>
              </a:xfrm>
              <a:prstGeom prst="rect">
                <a:avLst/>
              </a:prstGeom>
              <a:blipFill rotWithShape="0">
                <a:blip r:embed="rId8"/>
                <a:stretch>
                  <a:fillRect l="-1166" t="-9524" r="-4429" b="-1904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78" name="Group 2077"/>
          <p:cNvGrpSpPr/>
          <p:nvPr/>
        </p:nvGrpSpPr>
        <p:grpSpPr>
          <a:xfrm>
            <a:off x="2362200" y="735905"/>
            <a:ext cx="1524000" cy="665897"/>
            <a:chOff x="2349500" y="1116446"/>
            <a:chExt cx="1524000" cy="665897"/>
          </a:xfrm>
        </p:grpSpPr>
        <p:cxnSp>
          <p:nvCxnSpPr>
            <p:cNvPr id="2073" name="Straight Arrow Connector 2072"/>
            <p:cNvCxnSpPr/>
            <p:nvPr/>
          </p:nvCxnSpPr>
          <p:spPr bwMode="auto">
            <a:xfrm>
              <a:off x="3340100" y="1477543"/>
              <a:ext cx="15240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Rectangle 2"/>
            <p:cNvSpPr txBox="1">
              <a:spLocks noChangeArrowheads="1"/>
            </p:cNvSpPr>
            <p:nvPr/>
          </p:nvSpPr>
          <p:spPr bwMode="auto">
            <a:xfrm>
              <a:off x="2349500" y="1116446"/>
              <a:ext cx="1524000" cy="4849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FF0000"/>
                  </a:solidFill>
                  <a:latin typeface="Lucida Sans Unicode"/>
                  <a:ea typeface="+mn-ea"/>
                  <a:cs typeface="Lucida Sans Unicode"/>
                </a:rPr>
                <a:t>queries </a:t>
              </a:r>
            </a:p>
          </p:txBody>
        </p:sp>
      </p:grpSp>
      <p:grpSp>
        <p:nvGrpSpPr>
          <p:cNvPr id="2079" name="Group 2078"/>
          <p:cNvGrpSpPr/>
          <p:nvPr/>
        </p:nvGrpSpPr>
        <p:grpSpPr>
          <a:xfrm>
            <a:off x="3723640" y="726440"/>
            <a:ext cx="1371600" cy="685800"/>
            <a:chOff x="3733800" y="1130300"/>
            <a:chExt cx="1371600" cy="685800"/>
          </a:xfrm>
        </p:grpSpPr>
        <p:cxnSp>
          <p:nvCxnSpPr>
            <p:cNvPr id="2077" name="Straight Arrow Connector 2076"/>
            <p:cNvCxnSpPr/>
            <p:nvPr/>
          </p:nvCxnSpPr>
          <p:spPr bwMode="auto">
            <a:xfrm flipH="1">
              <a:off x="3886200" y="1511300"/>
              <a:ext cx="15240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" name="Rectangle 2"/>
            <p:cNvSpPr txBox="1">
              <a:spLocks noChangeArrowheads="1"/>
            </p:cNvSpPr>
            <p:nvPr/>
          </p:nvSpPr>
          <p:spPr bwMode="auto">
            <a:xfrm>
              <a:off x="3733800" y="1130300"/>
              <a:ext cx="13716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Lucida Sans Unicode"/>
                  <a:ea typeface="+mn-ea"/>
                  <a:cs typeface="Lucida Sans Unicode"/>
                </a:rPr>
                <a:t>d</a:t>
              </a:r>
              <a:r>
                <a:rPr lang="en-US" sz="2000" dirty="0" smtClean="0">
                  <a:solidFill>
                    <a:srgbClr val="FF0000"/>
                  </a:solidFill>
                  <a:latin typeface="Lucida Sans Unicode"/>
                  <a:ea typeface="+mn-ea"/>
                  <a:cs typeface="Lucida Sans Unicode"/>
                </a:rPr>
                <a:t>istance</a:t>
              </a:r>
              <a:endParaRPr lang="en-US" sz="2000" dirty="0">
                <a:solidFill>
                  <a:srgbClr val="FF0000"/>
                </a:solidFill>
                <a:latin typeface="Lucida Sans Unicode"/>
                <a:ea typeface="+mn-ea"/>
                <a:cs typeface="Lucida Sans Unicode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59252" y="2590800"/>
            <a:ext cx="1212850" cy="920929"/>
            <a:chOff x="5972175" y="5224932"/>
            <a:chExt cx="1212850" cy="920929"/>
          </a:xfrm>
        </p:grpSpPr>
        <p:sp>
          <p:nvSpPr>
            <p:cNvPr id="77" name="Rectangle 2"/>
            <p:cNvSpPr txBox="1">
              <a:spLocks noChangeArrowheads="1"/>
            </p:cNvSpPr>
            <p:nvPr/>
          </p:nvSpPr>
          <p:spPr bwMode="auto">
            <a:xfrm>
              <a:off x="5972175" y="5224932"/>
              <a:ext cx="1212850" cy="4659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FF0000"/>
                  </a:solidFill>
                  <a:latin typeface="Lucida Sans Unicode"/>
                  <a:ea typeface="+mn-ea"/>
                  <a:cs typeface="Lucida Sans Unicode"/>
                </a:rPr>
                <a:t>Tensor product</a:t>
              </a:r>
              <a:endParaRPr lang="en-US" sz="2000" dirty="0">
                <a:solidFill>
                  <a:srgbClr val="FF0000"/>
                </a:solidFill>
                <a:latin typeface="Lucida Sans Unicode"/>
                <a:ea typeface="+mn-ea"/>
                <a:cs typeface="Lucida Sans Unicode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V="1">
              <a:off x="6578600" y="584106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2362200" y="2653314"/>
            <a:ext cx="1986354" cy="890947"/>
            <a:chOff x="5550854" y="5255850"/>
            <a:chExt cx="1986354" cy="890947"/>
          </a:xfrm>
        </p:grpSpPr>
        <p:sp>
          <p:nvSpPr>
            <p:cNvPr id="91" name="Rectangle 2"/>
            <p:cNvSpPr txBox="1">
              <a:spLocks noChangeArrowheads="1"/>
            </p:cNvSpPr>
            <p:nvPr/>
          </p:nvSpPr>
          <p:spPr bwMode="auto">
            <a:xfrm>
              <a:off x="5550854" y="5255850"/>
              <a:ext cx="1986354" cy="4190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FF0000"/>
                  </a:solidFill>
                  <a:latin typeface="Lucida Sans Unicode"/>
                  <a:ea typeface="+mn-ea"/>
                  <a:cs typeface="Lucida Sans Unicode"/>
                </a:rPr>
                <a:t>Expander amplification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 flipV="1">
              <a:off x="6536301" y="5841997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9" name="Straight Arrow Connector 58"/>
          <p:cNvCxnSpPr/>
          <p:nvPr/>
        </p:nvCxnSpPr>
        <p:spPr bwMode="auto">
          <a:xfrm flipV="1">
            <a:off x="6705600" y="4638813"/>
            <a:ext cx="152400" cy="5249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H="1">
            <a:off x="6705600" y="4672810"/>
            <a:ext cx="541900" cy="4910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6159500" y="4656187"/>
            <a:ext cx="690673" cy="533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6159500" y="4655811"/>
            <a:ext cx="20941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5630300" y="4695965"/>
            <a:ext cx="693034" cy="5016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5638800" y="4638813"/>
            <a:ext cx="152399" cy="5122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 flipH="1">
            <a:off x="5096900" y="4681211"/>
            <a:ext cx="632900" cy="4910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8" name="Group 67"/>
          <p:cNvGrpSpPr/>
          <p:nvPr/>
        </p:nvGrpSpPr>
        <p:grpSpPr>
          <a:xfrm>
            <a:off x="4419600" y="4681211"/>
            <a:ext cx="2806700" cy="457200"/>
            <a:chOff x="3048000" y="3048000"/>
            <a:chExt cx="2806700" cy="457200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3048000" y="3505200"/>
              <a:ext cx="2806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3048000" y="3048000"/>
              <a:ext cx="2806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0" name="Group 79"/>
          <p:cNvGrpSpPr/>
          <p:nvPr/>
        </p:nvGrpSpPr>
        <p:grpSpPr>
          <a:xfrm>
            <a:off x="1141664" y="4151914"/>
            <a:ext cx="839536" cy="588499"/>
            <a:chOff x="5446297" y="3500901"/>
            <a:chExt cx="839536" cy="588499"/>
          </a:xfrm>
        </p:grpSpPr>
        <p:sp>
          <p:nvSpPr>
            <p:cNvPr id="81" name="Oval 22"/>
            <p:cNvSpPr>
              <a:spLocks noChangeArrowheads="1"/>
            </p:cNvSpPr>
            <p:nvPr/>
          </p:nvSpPr>
          <p:spPr bwMode="auto">
            <a:xfrm>
              <a:off x="5791201" y="3945402"/>
              <a:ext cx="143998" cy="14399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2"/>
            <p:cNvSpPr txBox="1">
              <a:spLocks noChangeArrowheads="1"/>
            </p:cNvSpPr>
            <p:nvPr/>
          </p:nvSpPr>
          <p:spPr bwMode="auto">
            <a:xfrm>
              <a:off x="5446297" y="3500901"/>
              <a:ext cx="839536" cy="5630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Goal</a:t>
              </a:r>
              <a:endParaRPr lang="en-US" sz="2000" dirty="0">
                <a:solidFill>
                  <a:schemeClr val="tx1"/>
                </a:solidFill>
                <a:latin typeface="Lucida Sans Unicode"/>
                <a:ea typeface="+mn-ea"/>
                <a:cs typeface="Lucida Sans Unicode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52400" y="4588013"/>
            <a:ext cx="1022490" cy="381000"/>
            <a:chOff x="-51942" y="2819400"/>
            <a:chExt cx="1022490" cy="38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-51942" y="2819400"/>
                  <a:ext cx="291861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+mn-ea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+mn-ea"/>
                                <a:cs typeface="Lucida Sans Unicode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+mn-ea"/>
                                    <a:cs typeface="Lucida Sans Unicode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+mn-ea"/>
                                    <a:cs typeface="Lucida Sans Unicode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+mn-ea"/>
                                    <a:cs typeface="Lucida Sans Unicode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sz="2000" b="0" dirty="0" smtClean="0">
                    <a:solidFill>
                      <a:srgbClr val="FF0000"/>
                    </a:solidFill>
                    <a:latin typeface="Lucida Sans Unicode"/>
                    <a:ea typeface="+mn-ea"/>
                    <a:cs typeface="Lucida Sans Unicode"/>
                  </a:endParaRPr>
                </a:p>
                <a:p>
                  <a:pPr eaLnBrk="1" hangingPunct="1">
                    <a:lnSpc>
                      <a:spcPct val="120000"/>
                    </a:lnSpc>
                  </a:pPr>
                  <a:endParaRPr lang="en-US" sz="2000" dirty="0">
                    <a:solidFill>
                      <a:srgbClr val="FF0000"/>
                    </a:solidFill>
                    <a:latin typeface="Lucida Sans Unicode"/>
                    <a:ea typeface="+mn-ea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11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51942" y="2819400"/>
                  <a:ext cx="291861" cy="3810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56452" r="-110417" b="-1613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/>
            <p:cNvCxnSpPr/>
            <p:nvPr/>
          </p:nvCxnSpPr>
          <p:spPr bwMode="auto">
            <a:xfrm flipV="1">
              <a:off x="709864" y="2911642"/>
              <a:ext cx="260684" cy="95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" name="Group 85"/>
          <p:cNvGrpSpPr/>
          <p:nvPr/>
        </p:nvGrpSpPr>
        <p:grpSpPr>
          <a:xfrm>
            <a:off x="2827227" y="4972539"/>
            <a:ext cx="3954573" cy="1733061"/>
            <a:chOff x="4946707" y="810319"/>
            <a:chExt cx="3954573" cy="1733061"/>
          </a:xfrm>
        </p:grpSpPr>
        <p:sp>
          <p:nvSpPr>
            <p:cNvPr id="87" name="Left Brace 86"/>
            <p:cNvSpPr/>
            <p:nvPr/>
          </p:nvSpPr>
          <p:spPr bwMode="auto">
            <a:xfrm>
              <a:off x="7427157" y="810319"/>
              <a:ext cx="69468" cy="585536"/>
            </a:xfrm>
            <a:prstGeom prst="lef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4946707" y="1658679"/>
                  <a:ext cx="3954573" cy="8847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r>
                    <a:rPr lang="en-US" sz="2000" dirty="0" smtClean="0">
                      <a:solidFill>
                        <a:srgbClr val="FF0000"/>
                      </a:solidFill>
                      <a:latin typeface="Lucida Sans Unicode"/>
                      <a:ea typeface="+mn-ea"/>
                      <a:cs typeface="Lucida Sans Unicode"/>
                    </a:rPr>
                    <a:t>Length squares, </a:t>
                  </a:r>
                </a:p>
                <a:p>
                  <a:pPr eaLnBrk="1" hangingPunct="1">
                    <a:lnSpc>
                      <a:spcPct val="120000"/>
                    </a:lnSpc>
                  </a:pPr>
                  <a:r>
                    <a:rPr lang="en-US" sz="2000" dirty="0">
                      <a:solidFill>
                        <a:srgbClr val="FF0000"/>
                      </a:solidFill>
                      <a:latin typeface="Lucida Sans Unicode"/>
                      <a:ea typeface="+mn-ea"/>
                      <a:cs typeface="Lucida Sans Unicode"/>
                    </a:rPr>
                    <a:t>q</a:t>
                  </a:r>
                  <a:r>
                    <a:rPr lang="en-US" sz="2000" dirty="0" smtClean="0">
                      <a:solidFill>
                        <a:srgbClr val="FF0000"/>
                      </a:solidFill>
                      <a:latin typeface="Lucida Sans Unicode"/>
                      <a:ea typeface="+mn-ea"/>
                      <a:cs typeface="Lucida Sans Unicode"/>
                    </a:rPr>
                    <a:t>ueries multiplied by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poly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𝑛</m:t>
                          </m:r>
                        </m:e>
                      </m:func>
                    </m:oMath>
                  </a14:m>
                  <a:r>
                    <a:rPr lang="en-US" sz="2000" dirty="0" smtClean="0">
                      <a:solidFill>
                        <a:srgbClr val="FF0000"/>
                      </a:solidFill>
                      <a:latin typeface="Lucida Sans Unicode"/>
                      <a:ea typeface="+mn-ea"/>
                      <a:cs typeface="Lucida Sans Unicode"/>
                    </a:rPr>
                    <a:t> </a:t>
                  </a:r>
                  <a:endParaRPr lang="en-US" sz="2000" dirty="0">
                    <a:solidFill>
                      <a:srgbClr val="FF0000"/>
                    </a:solidFill>
                    <a:latin typeface="Lucida Sans Unicode"/>
                    <a:ea typeface="+mn-ea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88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46707" y="1658679"/>
                  <a:ext cx="3954573" cy="88470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16" b="-7586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/>
            <p:cNvCxnSpPr/>
            <p:nvPr/>
          </p:nvCxnSpPr>
          <p:spPr bwMode="auto">
            <a:xfrm flipV="1">
              <a:off x="6986120" y="1171780"/>
              <a:ext cx="475187" cy="6502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-304800" y="5257800"/>
            <a:ext cx="3841890" cy="1143000"/>
            <a:chOff x="-31890" y="3733800"/>
            <a:chExt cx="3841890" cy="1143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-31890" y="4038600"/>
                  <a:ext cx="384189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r>
                    <a:rPr lang="en-US" sz="2000" dirty="0" smtClean="0">
                      <a:solidFill>
                        <a:srgbClr val="FF0000"/>
                      </a:solidFill>
                      <a:latin typeface="Lucida Sans Unicode"/>
                      <a:ea typeface="+mn-ea"/>
                      <a:cs typeface="Lucida Sans Unicode"/>
                    </a:rPr>
                    <a:t>Length n, </a:t>
                  </a:r>
                </a:p>
                <a:p>
                  <a:pPr eaLnBrk="1" hangingPunct="1">
                    <a:lnSpc>
                      <a:spcPct val="120000"/>
                    </a:lnSpc>
                  </a:pPr>
                  <a:r>
                    <a:rPr lang="en-US" sz="2000" dirty="0" smtClean="0">
                      <a:solidFill>
                        <a:srgbClr val="FF0000"/>
                      </a:solidFill>
                      <a:latin typeface="Lucida Sans Unicode"/>
                      <a:ea typeface="+mn-ea"/>
                      <a:cs typeface="Lucida Sans Unicode"/>
                    </a:rPr>
                    <a:t>  queries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+mn-ea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+mn-ea"/>
                              <a:cs typeface="Lucida Sans Unicode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)</m:t>
                              </m:r>
                            </m:e>
                          </m:func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+mn-ea"/>
                              <a:cs typeface="Lucida Sans Unicode"/>
                            </a:rPr>
                            <m:t>𝑂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+mn-ea"/>
                              <a:cs typeface="Lucida Sans Unicode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+mn-ea"/>
                                      <a:cs typeface="Lucida Sans Unicode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+mn-ea"/>
                                      <a:cs typeface="Lucida Sans Unicode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+mn-ea"/>
                                      <a:cs typeface="Lucida Sans Unicode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+mn-ea"/>
                              <a:cs typeface="Lucida Sans Unicode"/>
                            </a:rPr>
                            <m:t>)</m:t>
                          </m:r>
                        </m:sup>
                      </m:sSup>
                    </m:oMath>
                  </a14:m>
                  <a:endParaRPr lang="en-US" sz="2000" dirty="0">
                    <a:solidFill>
                      <a:srgbClr val="FF0000"/>
                    </a:solidFill>
                    <a:latin typeface="Lucida Sans Unicode"/>
                    <a:ea typeface="+mn-ea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94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1890" y="4038600"/>
                  <a:ext cx="3841890" cy="83820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3139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Connector 94"/>
            <p:cNvCxnSpPr/>
            <p:nvPr/>
          </p:nvCxnSpPr>
          <p:spPr bwMode="auto">
            <a:xfrm>
              <a:off x="1828800" y="3733800"/>
              <a:ext cx="0" cy="304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2"/>
              <p:cNvSpPr txBox="1">
                <a:spLocks noChangeArrowheads="1"/>
              </p:cNvSpPr>
              <p:nvPr/>
            </p:nvSpPr>
            <p:spPr bwMode="auto">
              <a:xfrm>
                <a:off x="2101322" y="4495800"/>
                <a:ext cx="2318278" cy="8382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funcPr>
                      <m:fName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~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Lucida Sans Unicode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Lucida Sans Unicode"/>
                    <a:cs typeface="Lucida Sans Unicode"/>
                  </a:rPr>
                  <a:t>iterations</a:t>
                </a:r>
                <a:endParaRPr lang="en-US" sz="2000" dirty="0">
                  <a:solidFill>
                    <a:srgbClr val="FF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0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1322" y="4495800"/>
                <a:ext cx="2318278" cy="838200"/>
              </a:xfrm>
              <a:prstGeom prst="rect">
                <a:avLst/>
              </a:prstGeom>
              <a:blipFill rotWithShape="0">
                <a:blip r:embed="rId12"/>
                <a:stretch>
                  <a:fillRect b="-1094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/>
          <p:cNvGrpSpPr/>
          <p:nvPr/>
        </p:nvGrpSpPr>
        <p:grpSpPr>
          <a:xfrm>
            <a:off x="6290986" y="5257800"/>
            <a:ext cx="1906336" cy="1033383"/>
            <a:chOff x="5182268" y="3572418"/>
            <a:chExt cx="1906336" cy="1033383"/>
          </a:xfrm>
        </p:grpSpPr>
        <p:cxnSp>
          <p:nvCxnSpPr>
            <p:cNvPr id="103" name="Straight Connector 102"/>
            <p:cNvCxnSpPr/>
            <p:nvPr/>
          </p:nvCxnSpPr>
          <p:spPr bwMode="auto">
            <a:xfrm>
              <a:off x="6140310" y="3572418"/>
              <a:ext cx="0" cy="304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5182268" y="3843801"/>
                  <a:ext cx="1906336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r>
                    <a:rPr lang="en-US" sz="2000" dirty="0" smtClean="0">
                      <a:solidFill>
                        <a:srgbClr val="FF0000"/>
                      </a:solidFill>
                      <a:latin typeface="Lucida Sans Unicode"/>
                      <a:ea typeface="+mn-ea"/>
                      <a:cs typeface="Lucida Sans Unicode"/>
                    </a:rPr>
                    <a:t>Length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+mn-ea"/>
                              <a:cs typeface="Lucida Sans Unicode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+mn-ea"/>
                              <a:cs typeface="Lucida Sans Unicode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+mn-ea"/>
                              <a:cs typeface="Lucida Sans Unicode"/>
                            </a:rPr>
                            <m:t>𝑛</m:t>
                          </m:r>
                        </m:e>
                      </m:func>
                    </m:oMath>
                  </a14:m>
                  <a:r>
                    <a:rPr lang="en-US" sz="2000" dirty="0" smtClean="0">
                      <a:solidFill>
                        <a:srgbClr val="FF0000"/>
                      </a:solidFill>
                      <a:latin typeface="Lucida Sans Unicode"/>
                      <a:ea typeface="+mn-ea"/>
                      <a:cs typeface="Lucida Sans Unicode"/>
                    </a:rPr>
                    <a:t>, queries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𝑛</m:t>
                          </m:r>
                        </m:e>
                      </m:func>
                    </m:oMath>
                  </a14:m>
                  <a:r>
                    <a:rPr lang="en-US" sz="2000" dirty="0" smtClean="0">
                      <a:solidFill>
                        <a:srgbClr val="FF0000"/>
                      </a:solidFill>
                      <a:latin typeface="Lucida Sans Unicode"/>
                      <a:ea typeface="+mn-ea"/>
                      <a:cs typeface="Lucida Sans Unicode"/>
                    </a:rPr>
                    <a:t> </a:t>
                  </a:r>
                  <a:endParaRPr lang="en-US" sz="2000" dirty="0">
                    <a:solidFill>
                      <a:srgbClr val="FF0000"/>
                    </a:solidFill>
                    <a:latin typeface="Lucida Sans Unicode"/>
                    <a:ea typeface="+mn-ea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04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2268" y="3843801"/>
                  <a:ext cx="1906336" cy="76200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1600" r="-2556" b="-16800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7162800" y="3403600"/>
            <a:ext cx="2057400" cy="863600"/>
            <a:chOff x="7010400" y="3175000"/>
            <a:chExt cx="2057400" cy="863600"/>
          </a:xfrm>
        </p:grpSpPr>
        <p:sp>
          <p:nvSpPr>
            <p:cNvPr id="79" name="Rectangle 2"/>
            <p:cNvSpPr txBox="1">
              <a:spLocks noChangeArrowheads="1"/>
            </p:cNvSpPr>
            <p:nvPr/>
          </p:nvSpPr>
          <p:spPr bwMode="auto">
            <a:xfrm>
              <a:off x="7010400" y="3175000"/>
              <a:ext cx="2057400" cy="5461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FF0000"/>
                  </a:solidFill>
                  <a:latin typeface="Lucida Sans Unicode"/>
                  <a:ea typeface="+mn-ea"/>
                  <a:cs typeface="Lucida Sans Unicode"/>
                </a:rPr>
                <a:t>Identity code</a:t>
              </a:r>
              <a:endParaRPr lang="en-US" sz="2000" dirty="0">
                <a:solidFill>
                  <a:srgbClr val="FF0000"/>
                </a:solidFill>
                <a:latin typeface="Lucida Sans Unicode"/>
                <a:ea typeface="+mn-ea"/>
                <a:cs typeface="Lucida Sans Unicode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 bwMode="auto">
            <a:xfrm flipV="1">
              <a:off x="8077200" y="37338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6" name="Straight Arrow Connector 105"/>
          <p:cNvCxnSpPr/>
          <p:nvPr/>
        </p:nvCxnSpPr>
        <p:spPr bwMode="auto">
          <a:xfrm flipV="1">
            <a:off x="5105400" y="4648200"/>
            <a:ext cx="152399" cy="5122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0" name="Group 109"/>
          <p:cNvGrpSpPr/>
          <p:nvPr/>
        </p:nvGrpSpPr>
        <p:grpSpPr>
          <a:xfrm>
            <a:off x="143736" y="2918675"/>
            <a:ext cx="2889802" cy="891325"/>
            <a:chOff x="6289800" y="2713343"/>
            <a:chExt cx="3588302" cy="835471"/>
          </a:xfrm>
        </p:grpSpPr>
        <p:sp>
          <p:nvSpPr>
            <p:cNvPr id="111" name="Oval Callout 110"/>
            <p:cNvSpPr/>
            <p:nvPr/>
          </p:nvSpPr>
          <p:spPr bwMode="auto">
            <a:xfrm>
              <a:off x="6289800" y="2713343"/>
              <a:ext cx="3511641" cy="835471"/>
            </a:xfrm>
            <a:prstGeom prst="wedgeEllipseCallout">
              <a:avLst>
                <a:gd name="adj1" fmla="val -36863"/>
                <a:gd name="adj2" fmla="val 109221"/>
              </a:avLst>
            </a:prstGeom>
            <a:solidFill>
              <a:srgbClr val="B6C3E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solidFill>
                    <a:schemeClr val="accent1"/>
                  </a:solidFill>
                </a:ln>
                <a:solidFill>
                  <a:srgbClr val="4D9FC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395178" y="2834564"/>
              <a:ext cx="3482924" cy="605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One final amplification gives constant distance</a:t>
              </a:r>
              <a:endParaRPr lang="en-US" sz="18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772400" y="179194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3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4" grpId="0"/>
      <p:bldP spid="53" grpId="0"/>
      <p:bldP spid="10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64" y="228600"/>
            <a:ext cx="8915400" cy="6096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Summary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677282" y="1558610"/>
            <a:ext cx="485206" cy="613556"/>
          </a:xfrm>
          <a:custGeom>
            <a:avLst/>
            <a:gdLst>
              <a:gd name="connsiteX0" fmla="*/ 14271 w 485206"/>
              <a:gd name="connsiteY0" fmla="*/ 14081 h 613556"/>
              <a:gd name="connsiteX1" fmla="*/ 428123 w 485206"/>
              <a:gd name="connsiteY1" fmla="*/ 56888 h 613556"/>
              <a:gd name="connsiteX2" fmla="*/ 456665 w 485206"/>
              <a:gd name="connsiteY2" fmla="*/ 99695 h 613556"/>
              <a:gd name="connsiteX3" fmla="*/ 485206 w 485206"/>
              <a:gd name="connsiteY3" fmla="*/ 156770 h 613556"/>
              <a:gd name="connsiteX4" fmla="*/ 442394 w 485206"/>
              <a:gd name="connsiteY4" fmla="*/ 370804 h 613556"/>
              <a:gd name="connsiteX5" fmla="*/ 399582 w 485206"/>
              <a:gd name="connsiteY5" fmla="*/ 399342 h 613556"/>
              <a:gd name="connsiteX6" fmla="*/ 328228 w 485206"/>
              <a:gd name="connsiteY6" fmla="*/ 413611 h 613556"/>
              <a:gd name="connsiteX7" fmla="*/ 271145 w 485206"/>
              <a:gd name="connsiteY7" fmla="*/ 456418 h 613556"/>
              <a:gd name="connsiteX8" fmla="*/ 228332 w 485206"/>
              <a:gd name="connsiteY8" fmla="*/ 513493 h 613556"/>
              <a:gd name="connsiteX9" fmla="*/ 171249 w 485206"/>
              <a:gd name="connsiteY9" fmla="*/ 542031 h 613556"/>
              <a:gd name="connsiteX10" fmla="*/ 85624 w 485206"/>
              <a:gd name="connsiteY10" fmla="*/ 584838 h 613556"/>
              <a:gd name="connsiteX11" fmla="*/ 0 w 485206"/>
              <a:gd name="connsiteY11" fmla="*/ 613376 h 61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206" h="613556">
                <a:moveTo>
                  <a:pt x="14271" y="14081"/>
                </a:moveTo>
                <a:cubicBezTo>
                  <a:pt x="37693" y="14982"/>
                  <a:pt x="332866" y="-38357"/>
                  <a:pt x="428123" y="56888"/>
                </a:cubicBezTo>
                <a:cubicBezTo>
                  <a:pt x="440251" y="69014"/>
                  <a:pt x="448155" y="84805"/>
                  <a:pt x="456665" y="99695"/>
                </a:cubicBezTo>
                <a:cubicBezTo>
                  <a:pt x="467219" y="118163"/>
                  <a:pt x="475692" y="137745"/>
                  <a:pt x="485206" y="156770"/>
                </a:cubicBezTo>
                <a:cubicBezTo>
                  <a:pt x="479501" y="219518"/>
                  <a:pt x="490184" y="313463"/>
                  <a:pt x="442394" y="370804"/>
                </a:cubicBezTo>
                <a:cubicBezTo>
                  <a:pt x="431414" y="383979"/>
                  <a:pt x="415641" y="393321"/>
                  <a:pt x="399582" y="399342"/>
                </a:cubicBezTo>
                <a:cubicBezTo>
                  <a:pt x="376870" y="407858"/>
                  <a:pt x="352013" y="408855"/>
                  <a:pt x="328228" y="413611"/>
                </a:cubicBezTo>
                <a:cubicBezTo>
                  <a:pt x="309200" y="427880"/>
                  <a:pt x="287964" y="439602"/>
                  <a:pt x="271145" y="456418"/>
                </a:cubicBezTo>
                <a:cubicBezTo>
                  <a:pt x="254327" y="473234"/>
                  <a:pt x="246390" y="498017"/>
                  <a:pt x="228332" y="513493"/>
                </a:cubicBezTo>
                <a:cubicBezTo>
                  <a:pt x="212179" y="527336"/>
                  <a:pt x="189720" y="531478"/>
                  <a:pt x="171249" y="542031"/>
                </a:cubicBezTo>
                <a:cubicBezTo>
                  <a:pt x="34126" y="620377"/>
                  <a:pt x="216449" y="528777"/>
                  <a:pt x="85624" y="584838"/>
                </a:cubicBezTo>
                <a:cubicBezTo>
                  <a:pt x="9099" y="617630"/>
                  <a:pt x="54703" y="613376"/>
                  <a:pt x="0" y="61337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6200" y="896414"/>
                <a:ext cx="5562600" cy="519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High-rate LTCs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𝑜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 queries</a:t>
                </a:r>
                <a:endParaRPr lang="en-US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896414"/>
                <a:ext cx="5562600" cy="519822"/>
              </a:xfrm>
              <a:prstGeom prst="rect">
                <a:avLst/>
              </a:prstGeom>
              <a:blipFill rotWithShape="0">
                <a:blip r:embed="rId3"/>
                <a:stretch>
                  <a:fillRect l="-1754"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400" y="1567304"/>
            <a:ext cx="8878764" cy="798399"/>
            <a:chOff x="152400" y="1524000"/>
            <a:chExt cx="8878764" cy="798399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0"/>
              <a:ext cx="85540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dirty="0" smtClean="0">
                  <a:latin typeface="Lucida Sans Unicode"/>
                  <a:cs typeface="Lucida Sans Unicode"/>
                </a:rPr>
                <a:t>Lifted Reed-Solomon codes</a:t>
              </a:r>
              <a:endParaRPr lang="en-US" dirty="0">
                <a:latin typeface="Lucida Sans Unicode"/>
                <a:cs typeface="Lucida Sans Unicode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29282" y="1909465"/>
                  <a:ext cx="8401882" cy="4129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Font typeface="Wingdings" charset="2"/>
                    <a:buChar char="Ø"/>
                  </a:pPr>
                  <a:r>
                    <a:rPr lang="en-US" sz="2000" dirty="0" smtClean="0">
                      <a:solidFill>
                        <a:srgbClr val="7030A0"/>
                      </a:solidFill>
                      <a:latin typeface="Lucida Sans Unicode"/>
                      <a:cs typeface="Lucida Sans Unicode"/>
                    </a:rPr>
                    <a:t>+ expander </a:t>
                  </a:r>
                  <a:r>
                    <a:rPr lang="en-US" sz="2000" dirty="0">
                      <a:solidFill>
                        <a:srgbClr val="7030A0"/>
                      </a:solidFill>
                      <a:latin typeface="Lucida Sans Unicode"/>
                      <a:cs typeface="Lucida Sans Unicode"/>
                    </a:rPr>
                    <a:t>amplification: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charset="0"/>
                              <a:cs typeface="Lucida Sans Unicode"/>
                            </a:rPr>
                            <m:t>𝑛</m:t>
                          </m:r>
                        </m:e>
                        <m:sup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charset="0"/>
                              <a:cs typeface="Lucida Sans Unicode"/>
                            </a:rPr>
                            <m:t>𝑜</m:t>
                          </m:r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charset="0"/>
                              <a:cs typeface="Lucida Sans Unicode"/>
                            </a:rPr>
                            <m:t>(1)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rgbClr val="7030A0"/>
                      </a:solidFill>
                      <a:latin typeface="Lucida Sans Unicode"/>
                      <a:cs typeface="Lucida Sans Unicode"/>
                    </a:rPr>
                    <a:t> </a:t>
                  </a:r>
                  <a:r>
                    <a:rPr lang="en-US" sz="2000" dirty="0" smtClean="0">
                      <a:solidFill>
                        <a:srgbClr val="7030A0"/>
                      </a:solidFill>
                      <a:latin typeface="Lucida Sans Unicode"/>
                      <a:cs typeface="Lucida Sans Unicode"/>
                    </a:rPr>
                    <a:t>queries</a:t>
                  </a:r>
                  <a:endParaRPr lang="en-US" sz="2000" dirty="0">
                    <a:solidFill>
                      <a:srgbClr val="7030A0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282" y="1909465"/>
                  <a:ext cx="8401882" cy="41293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53" t="-4412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52400" y="2619212"/>
            <a:ext cx="8554082" cy="857557"/>
            <a:chOff x="152400" y="2575908"/>
            <a:chExt cx="8554082" cy="857557"/>
          </a:xfrm>
        </p:grpSpPr>
        <p:sp>
          <p:nvSpPr>
            <p:cNvPr id="18" name="Rectangle 17"/>
            <p:cNvSpPr/>
            <p:nvPr/>
          </p:nvSpPr>
          <p:spPr>
            <a:xfrm>
              <a:off x="152400" y="2575908"/>
              <a:ext cx="85540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dirty="0" err="1" smtClean="0">
                  <a:latin typeface="Lucida Sans Unicode"/>
                  <a:cs typeface="Lucida Sans Unicode"/>
                </a:rPr>
                <a:t>Tensored</a:t>
              </a:r>
              <a:r>
                <a:rPr lang="en-US" dirty="0" smtClean="0">
                  <a:latin typeface="Lucida Sans Unicode"/>
                  <a:cs typeface="Lucida Sans Unicode"/>
                </a:rPr>
                <a:t> Reed-Solomon codes</a:t>
              </a:r>
              <a:endParaRPr lang="en-US" dirty="0">
                <a:latin typeface="Lucida Sans Unicode"/>
                <a:cs typeface="Lucida Sans Unicode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29282" y="2965901"/>
                  <a:ext cx="6838318" cy="4675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Font typeface="Wingdings" charset="2"/>
                    <a:buChar char="Ø"/>
                  </a:pPr>
                  <a:r>
                    <a:rPr lang="en-US" sz="2000" dirty="0">
                      <a:solidFill>
                        <a:srgbClr val="7030A0"/>
                      </a:solidFill>
                      <a:latin typeface="Lucida Sans Unicode"/>
                      <a:cs typeface="Lucida Sans Unicode"/>
                    </a:rPr>
                    <a:t>+ expander amplification: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Lucida Sans Unicode"/>
                            </a:rPr>
                            <m:t>2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rad>
                        </m:sup>
                      </m:sSup>
                    </m:oMath>
                  </a14:m>
                  <a:r>
                    <a:rPr lang="en-US" sz="2000" dirty="0">
                      <a:solidFill>
                        <a:srgbClr val="7030A0"/>
                      </a:solidFill>
                      <a:latin typeface="Lucida Sans Unicode"/>
                      <a:cs typeface="Lucida Sans Unicode"/>
                    </a:rPr>
                    <a:t> queries</a:t>
                  </a: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282" y="2965901"/>
                  <a:ext cx="6838318" cy="4675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02" t="-5394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228600" y="3629169"/>
            <a:ext cx="8610600" cy="1171431"/>
            <a:chOff x="228600" y="3585865"/>
            <a:chExt cx="8610600" cy="1171431"/>
          </a:xfrm>
        </p:grpSpPr>
        <p:sp>
          <p:nvSpPr>
            <p:cNvPr id="22" name="Rectangle 21"/>
            <p:cNvSpPr/>
            <p:nvPr/>
          </p:nvSpPr>
          <p:spPr>
            <a:xfrm>
              <a:off x="228600" y="3585865"/>
              <a:ext cx="8610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dirty="0" smtClean="0">
                  <a:latin typeface="Lucida Sans Unicode"/>
                  <a:cs typeface="Lucida Sans Unicode"/>
                </a:rPr>
                <a:t>Iterative ‘zig-zag’ construction: </a:t>
              </a:r>
              <a:r>
                <a:rPr lang="en-US" smtClean="0">
                  <a:latin typeface="Lucida Sans Unicode"/>
                  <a:cs typeface="Lucida Sans Unicode"/>
                </a:rPr>
                <a:t>alternating tensor </a:t>
              </a:r>
              <a:r>
                <a:rPr lang="en-US" dirty="0" smtClean="0">
                  <a:latin typeface="Lucida Sans Unicode"/>
                  <a:cs typeface="Lucida Sans Unicode"/>
                </a:rPr>
                <a:t>product &amp; expander amplification</a:t>
              </a:r>
              <a:endParaRPr lang="en-US" dirty="0">
                <a:latin typeface="Lucida Sans Unicode"/>
                <a:cs typeface="Lucida Sans Unicode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655786" y="4343400"/>
                  <a:ext cx="3476688" cy="4138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Font typeface="Wingdings" charset="2"/>
                    <a:buChar char="Ø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Lucida Sans Unicode"/>
                            </a:rPr>
                            <m:t>𝑂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Lucida Sans Unicode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sup>
                      </m:sSup>
                    </m:oMath>
                  </a14:m>
                  <a:r>
                    <a:rPr lang="en-US" sz="2000" dirty="0" smtClean="0">
                      <a:solidFill>
                        <a:srgbClr val="7030A0"/>
                      </a:solidFill>
                      <a:latin typeface="Lucida Sans Unicode"/>
                      <a:cs typeface="Lucida Sans Unicode"/>
                    </a:rPr>
                    <a:t> queries</a:t>
                  </a:r>
                  <a:endParaRPr lang="en-US" sz="2000" dirty="0">
                    <a:solidFill>
                      <a:srgbClr val="7030A0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786" y="4343400"/>
                  <a:ext cx="3476688" cy="41389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79" t="-5882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4953000"/>
            <a:ext cx="92202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Common theme: </a:t>
            </a:r>
            <a:r>
              <a:rPr lang="en-US" sz="2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Define codes </a:t>
            </a:r>
            <a:r>
              <a:rPr lang="en-US" sz="24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locally</a:t>
            </a:r>
            <a:r>
              <a:rPr lang="en-US" sz="2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instead of </a:t>
            </a:r>
            <a:r>
              <a:rPr lang="en-US" sz="24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globally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6200" y="5876836"/>
                <a:ext cx="393388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Open: </a:t>
                </a:r>
                <a:r>
                  <a:rPr lang="en-US" dirty="0" smtClean="0">
                    <a:latin typeface="Lucida Sans Unicode"/>
                    <a:ea typeface="+mj-ea"/>
                    <a:cs typeface="Lucida Sans Unicode"/>
                  </a:rPr>
                  <a:t>O(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+mj-ea"/>
                        <a:cs typeface="Lucida Sans Unicode"/>
                      </a:rPr>
                      <m:t>1</m:t>
                    </m:r>
                  </m:oMath>
                </a14:m>
                <a:r>
                  <a:rPr lang="en-US" dirty="0" smtClean="0">
                    <a:latin typeface="Lucida Sans Unicode"/>
                    <a:ea typeface="+mj-ea"/>
                    <a:cs typeface="Lucida Sans Unicode"/>
                  </a:rPr>
                  <a:t>) </a:t>
                </a:r>
                <a:r>
                  <a:rPr lang="en-US" dirty="0">
                    <a:latin typeface="Lucida Sans Unicode"/>
                    <a:ea typeface="+mj-ea"/>
                    <a:cs typeface="Lucida Sans Unicode"/>
                  </a:rPr>
                  <a:t>queries? 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876836"/>
                <a:ext cx="3933888" cy="600164"/>
              </a:xfrm>
              <a:prstGeom prst="rect">
                <a:avLst/>
              </a:prstGeom>
              <a:blipFill rotWithShape="0">
                <a:blip r:embed="rId7"/>
                <a:stretch>
                  <a:fillRect l="-3721" t="-505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8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2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64" y="304800"/>
            <a:ext cx="8915400" cy="6096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References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2400" y="1721069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l" eaLnBrk="1" hangingPunct="1">
              <a:buFont typeface="Arial" charset="0"/>
              <a:buChar char="•"/>
            </a:pPr>
            <a:r>
              <a:rPr lang="en-US" sz="14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Lifted codes:</a:t>
            </a:r>
            <a:r>
              <a:rPr lang="en-US" sz="1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Guo-Kopparty-Sudan,ITCS’13</a:t>
            </a:r>
            <a:endParaRPr lang="en-US"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52400" y="2178269"/>
            <a:ext cx="8991600" cy="6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Local testing of tensor codes: </a:t>
            </a:r>
            <a:r>
              <a:rPr lang="en-US" sz="1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BenSasson-Sudan,RSA’06, BenSasson-Viderman,CC’15, Viderman,RSA’15</a:t>
            </a:r>
            <a:endParaRPr lang="en-US" sz="1400" dirty="0">
              <a:solidFill>
                <a:srgbClr val="3366FF"/>
              </a:solidFill>
              <a:latin typeface="Lucida Sans Unicode"/>
              <a:cs typeface="Lucida Sans Unicode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52400" y="2819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l" eaLnBrk="1" hangingPunct="1">
              <a:buFont typeface="Arial" charset="0"/>
              <a:buChar char="•"/>
            </a:pPr>
            <a:r>
              <a:rPr lang="en-US" sz="14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Distance amplification for LTCs + iterative construction: </a:t>
            </a:r>
            <a:r>
              <a:rPr lang="en-US"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Kopparty-Saraf-Meir-RonZewi,JACM’17</a:t>
            </a:r>
            <a:endParaRPr lang="en-US" sz="1400" dirty="0">
              <a:solidFill>
                <a:srgbClr val="3366FF"/>
              </a:solidFill>
              <a:latin typeface="Lucida Sans Unicode"/>
              <a:cs typeface="Lucida Sans Unicode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" y="11430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l" eaLnBrk="1" hangingPunct="1">
              <a:buFont typeface="Arial" charset="0"/>
              <a:buChar char="•"/>
            </a:pPr>
            <a:r>
              <a:rPr lang="en-US" sz="14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Survey on high-rate LDCs and LTCs by </a:t>
            </a:r>
            <a:r>
              <a:rPr lang="en-US" sz="1400" dirty="0" err="1" smtClean="0">
                <a:solidFill>
                  <a:srgbClr val="3366FF"/>
                </a:solidFill>
                <a:latin typeface="Lucida Sans Unicode"/>
                <a:cs typeface="Lucida Sans Unicode"/>
              </a:rPr>
              <a:t>Kopparty</a:t>
            </a:r>
            <a:r>
              <a:rPr lang="en-US" sz="14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 and </a:t>
            </a:r>
            <a:r>
              <a:rPr lang="en-US" sz="1400" dirty="0" err="1" smtClean="0">
                <a:solidFill>
                  <a:srgbClr val="3366FF"/>
                </a:solidFill>
                <a:latin typeface="Lucida Sans Unicode"/>
                <a:cs typeface="Lucida Sans Unicode"/>
              </a:rPr>
              <a:t>Saraf</a:t>
            </a:r>
            <a:r>
              <a:rPr lang="en-US" sz="14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:</a:t>
            </a:r>
            <a:r>
              <a:rPr lang="en-US" sz="1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 https</a:t>
            </a:r>
            <a:r>
              <a:rPr lang="en-US"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://</a:t>
            </a:r>
            <a:r>
              <a:rPr lang="en-US" sz="1400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eccc.weizmann.ac.il</a:t>
            </a:r>
            <a:r>
              <a:rPr lang="en-US"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/report/2017/126/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38862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400" dirty="0" smtClean="0">
                <a:solidFill>
                  <a:srgbClr val="3366FF"/>
                </a:solidFill>
                <a:latin typeface="Lucida Sans Unicode"/>
                <a:ea typeface="+mj-ea"/>
                <a:cs typeface="Lucida Sans Unicode"/>
              </a:rPr>
              <a:t>Zig-zag construction </a:t>
            </a:r>
            <a:r>
              <a:rPr lang="en-US" sz="1400" dirty="0">
                <a:solidFill>
                  <a:srgbClr val="3366FF"/>
                </a:solidFill>
                <a:latin typeface="Lucida Sans Unicode"/>
                <a:ea typeface="+mj-ea"/>
                <a:cs typeface="Lucida Sans Unicode"/>
              </a:rPr>
              <a:t>of expander </a:t>
            </a:r>
            <a:r>
              <a:rPr lang="en-US" sz="1400" dirty="0" smtClean="0">
                <a:solidFill>
                  <a:srgbClr val="3366FF"/>
                </a:solidFill>
                <a:latin typeface="Lucida Sans Unicode"/>
                <a:ea typeface="+mj-ea"/>
                <a:cs typeface="Lucida Sans Unicode"/>
              </a:rPr>
              <a:t>graphs: </a:t>
            </a:r>
            <a:r>
              <a:rPr lang="en-US" sz="1400" dirty="0" err="1" smtClean="0">
                <a:latin typeface="Lucida Sans Unicode"/>
                <a:cs typeface="Lucida Sans Unicode"/>
              </a:rPr>
              <a:t>Reingold-Vadhan-Wigderson,Annals</a:t>
            </a:r>
            <a:r>
              <a:rPr lang="en-US" sz="1400" dirty="0" smtClean="0">
                <a:latin typeface="Lucida Sans Unicode"/>
                <a:cs typeface="Lucida Sans Unicode"/>
              </a:rPr>
              <a:t> Mathematics’02</a:t>
            </a:r>
            <a:r>
              <a:rPr lang="en-US" sz="1400" dirty="0" smtClean="0">
                <a:solidFill>
                  <a:srgbClr val="3366FF"/>
                </a:solidFill>
                <a:latin typeface="Lucida Sans Unicode"/>
                <a:ea typeface="+mj-ea"/>
                <a:cs typeface="Lucida Sans Unicode"/>
              </a:rPr>
              <a:t> </a:t>
            </a:r>
            <a:endParaRPr lang="en-US" sz="1400" dirty="0">
              <a:solidFill>
                <a:srgbClr val="3366FF"/>
              </a:solidFill>
              <a:latin typeface="Lucida Sans Unicode"/>
              <a:ea typeface="+mj-ea"/>
              <a:cs typeface="Lucida Sans Unicod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4343400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rgbClr val="3366FF"/>
                </a:solidFill>
                <a:latin typeface="Lucida Sans Unicode"/>
                <a:ea typeface="+mj-ea"/>
                <a:cs typeface="Lucida Sans Unicode"/>
              </a:rPr>
              <a:t>Log-space algorithm for undirected </a:t>
            </a:r>
            <a:r>
              <a:rPr lang="en-US" sz="1400" dirty="0" smtClean="0">
                <a:solidFill>
                  <a:srgbClr val="3366FF"/>
                </a:solidFill>
                <a:latin typeface="Lucida Sans Unicode"/>
                <a:ea typeface="+mj-ea"/>
                <a:cs typeface="Lucida Sans Unicode"/>
              </a:rPr>
              <a:t>connectivity: </a:t>
            </a:r>
            <a:r>
              <a:rPr lang="en-US" sz="1400" dirty="0" smtClean="0">
                <a:latin typeface="Lucida Sans Unicode"/>
                <a:cs typeface="Lucida Sans Unicode"/>
              </a:rPr>
              <a:t>Reingold,JACM’08</a:t>
            </a:r>
            <a:endParaRPr lang="en-US" sz="1400" dirty="0">
              <a:solidFill>
                <a:srgbClr val="3366FF"/>
              </a:solidFill>
              <a:latin typeface="Lucida Sans Unicode"/>
              <a:cs typeface="Lucida Sans Unicod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479762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400" dirty="0" smtClean="0">
                <a:solidFill>
                  <a:srgbClr val="3366FF"/>
                </a:solidFill>
                <a:latin typeface="Lucida Sans Unicode"/>
                <a:ea typeface="+mj-ea"/>
                <a:cs typeface="Lucida Sans Unicode"/>
              </a:rPr>
              <a:t>Gap amplification for PCPs: </a:t>
            </a:r>
            <a:r>
              <a:rPr lang="en-US" sz="1400" dirty="0" smtClean="0">
                <a:latin typeface="Lucida Sans Unicode"/>
                <a:cs typeface="Lucida Sans Unicode"/>
              </a:rPr>
              <a:t>Dinur,JACM’07</a:t>
            </a:r>
            <a:endParaRPr lang="en-US" sz="1400" dirty="0">
              <a:solidFill>
                <a:srgbClr val="3366FF"/>
              </a:solidFill>
              <a:latin typeface="Lucida Sans Unicode"/>
              <a:ea typeface="+mj-ea"/>
              <a:cs typeface="Lucida Sans Unicode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52400" y="3276600"/>
            <a:ext cx="8763000" cy="61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l" eaLnBrk="1" hangingPunct="1">
              <a:buFont typeface="Arial" charset="0"/>
              <a:buChar char="•"/>
            </a:pPr>
            <a:r>
              <a:rPr lang="en-US" sz="14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Survey about ‘zig-zag’ by </a:t>
            </a:r>
            <a:r>
              <a:rPr lang="en-US" sz="1400" dirty="0" err="1" smtClean="0">
                <a:solidFill>
                  <a:srgbClr val="3366FF"/>
                </a:solidFill>
                <a:latin typeface="Lucida Sans Unicode"/>
                <a:cs typeface="Lucida Sans Unicode"/>
              </a:rPr>
              <a:t>Goldreich</a:t>
            </a:r>
            <a:r>
              <a:rPr lang="en-US" sz="1400" dirty="0">
                <a:solidFill>
                  <a:srgbClr val="3366FF"/>
                </a:solidFill>
                <a:latin typeface="Lucida Sans Unicode"/>
                <a:cs typeface="Lucida Sans Unicode"/>
              </a:rPr>
              <a:t>: </a:t>
            </a:r>
            <a:r>
              <a:rPr lang="en-US"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www.wisdom.weizmann.ac.il</a:t>
            </a:r>
            <a:r>
              <a:rPr lang="en-US"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/~</a:t>
            </a:r>
            <a:r>
              <a:rPr lang="en-US" sz="1400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oded</a:t>
            </a:r>
            <a:r>
              <a:rPr lang="en-US"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/COL/</a:t>
            </a:r>
            <a:r>
              <a:rPr lang="en-US" sz="1400" dirty="0" err="1">
                <a:solidFill>
                  <a:schemeClr val="tx1"/>
                </a:solidFill>
                <a:latin typeface="Lucida Sans Unicode"/>
                <a:cs typeface="Lucida Sans Unicode"/>
              </a:rPr>
              <a:t>brave.pdf</a:t>
            </a:r>
            <a:endParaRPr lang="en-US"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2653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15400" cy="6096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Main Parameters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3" name="AutoShape 2" descr="תוצאת תמונה עבור ‪3 arrows in circl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4" descr="תוצאת תמונה עבור ‪3 arrows in circle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6" descr="תוצאת תמונה עבור ‪3 arrows in circle‬‏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8" descr="תוצאת תמונה עבור ‪3 arrows in circle‬‏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9" name="Group 8"/>
          <p:cNvGrpSpPr/>
          <p:nvPr/>
        </p:nvGrpSpPr>
        <p:grpSpPr>
          <a:xfrm>
            <a:off x="296862" y="1371600"/>
            <a:ext cx="3360738" cy="571500"/>
            <a:chOff x="152400" y="1295400"/>
            <a:chExt cx="3360738" cy="571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81000" y="1295400"/>
                  <a:ext cx="3132138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/>
                  <a:r>
                    <a:rPr lang="en-US" sz="3000" dirty="0" smtClean="0">
                      <a:solidFill>
                        <a:srgbClr val="00B050"/>
                      </a:solidFill>
                      <a:latin typeface="Lucida Sans Unicode"/>
                      <a:ea typeface="+mn-ea"/>
                      <a:cs typeface="Lucida Sans Unicode"/>
                    </a:rPr>
                    <a:t>Rate: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Lucida Sans Unicode"/>
                      <a:ea typeface="+mn-ea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𝑅</m:t>
                      </m:r>
                      <m:r>
                        <a:rPr lang="en-US" sz="3000" i="1" smtClean="0">
                          <a:solidFill>
                            <a:schemeClr val="tx1"/>
                          </a:solidFill>
                          <a:latin typeface="Cambria Math" charset="0"/>
                          <a:cs typeface="Lucida Sans Unicode"/>
                        </a:rPr>
                        <m:t>=</m:t>
                      </m:r>
                      <m:f>
                        <m:fPr>
                          <m:ctrlPr>
                            <a:rPr lang="mr-IN" sz="3000" i="1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  <m:t>𝑘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  <m:t>𝑛</m:t>
                          </m:r>
                        </m:den>
                      </m:f>
                    </m:oMath>
                  </a14:m>
                  <a:endParaRPr lang="en-US" sz="3000" i="1" dirty="0">
                    <a:solidFill>
                      <a:schemeClr val="tx1"/>
                    </a:solidFill>
                    <a:latin typeface="Cambria Math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8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000" y="1295400"/>
                  <a:ext cx="3132138" cy="5715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475" t="-5319" b="-3723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"/>
            <p:cNvSpPr txBox="1">
              <a:spLocks noChangeArrowheads="1"/>
            </p:cNvSpPr>
            <p:nvPr/>
          </p:nvSpPr>
          <p:spPr bwMode="auto">
            <a:xfrm>
              <a:off x="152400" y="1409700"/>
              <a:ext cx="281609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marL="342900" indent="-342900" algn="l" eaLnBrk="1" hangingPunct="1">
                <a:spcAft>
                  <a:spcPts val="120"/>
                </a:spcAft>
                <a:buFont typeface="Arial" charset="0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Lucida Sans Unicode"/>
                  <a:cs typeface="Lucida Sans Unicode"/>
                </a:rPr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6862" y="2324100"/>
            <a:ext cx="8923338" cy="1028700"/>
            <a:chOff x="152400" y="1981200"/>
            <a:chExt cx="8923338" cy="1028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35929" y="1981200"/>
                  <a:ext cx="8739809" cy="1028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spcAft>
                      <a:spcPts val="120"/>
                    </a:spcAft>
                  </a:pPr>
                  <a:r>
                    <a:rPr lang="en-US" sz="3000" dirty="0" smtClean="0">
                      <a:solidFill>
                        <a:srgbClr val="00B050"/>
                      </a:solidFill>
                      <a:latin typeface="Lucida Sans Unicode"/>
                      <a:ea typeface="+mn-ea"/>
                      <a:cs typeface="Lucida Sans Unicode"/>
                    </a:rPr>
                    <a:t>Distance: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 charset="0"/>
                          <a:cs typeface="Lucida Sans Unicode"/>
                        </a:rPr>
                        <m:t>𝛿</m:t>
                      </m:r>
                    </m:oMath>
                  </a14:m>
                  <a:r>
                    <a:rPr lang="en-US" sz="2400" dirty="0" smtClean="0">
                      <a:solidFill>
                        <a:srgbClr val="000000"/>
                      </a:solidFill>
                      <a:latin typeface="Lucida Sans Unicode"/>
                      <a:cs typeface="Lucida Sans Unicode"/>
                    </a:rPr>
                    <a:t> = minimum fraction of entries on which </a:t>
                  </a:r>
                </a:p>
                <a:p>
                  <a:pPr algn="l" eaLnBrk="1" hangingPunct="1">
                    <a:spcAft>
                      <a:spcPts val="120"/>
                    </a:spcAft>
                  </a:pPr>
                  <a:r>
                    <a:rPr lang="en-US" sz="2400" dirty="0" smtClean="0">
                      <a:solidFill>
                        <a:srgbClr val="000000"/>
                      </a:solidFill>
                      <a:latin typeface="Lucida Sans Unicode"/>
                      <a:cs typeface="Lucida Sans Unicode"/>
                    </a:rPr>
                    <a:t>any 2 </a:t>
                  </a:r>
                  <a:r>
                    <a:rPr lang="en-US" sz="2400" dirty="0" err="1" smtClean="0">
                      <a:solidFill>
                        <a:srgbClr val="000000"/>
                      </a:solidFill>
                      <a:latin typeface="Lucida Sans Unicode"/>
                      <a:cs typeface="Lucida Sans Unicode"/>
                    </a:rPr>
                    <a:t>codewords</a:t>
                  </a:r>
                  <a:r>
                    <a:rPr lang="en-US" sz="2400" dirty="0" smtClean="0">
                      <a:solidFill>
                        <a:srgbClr val="000000"/>
                      </a:solidFill>
                      <a:latin typeface="Lucida Sans Unicode"/>
                      <a:cs typeface="Lucida Sans Unicode"/>
                    </a:rPr>
                    <a:t> differ</a:t>
                  </a:r>
                  <a:endParaRPr lang="en-US" sz="2400" dirty="0">
                    <a:solidFill>
                      <a:srgbClr val="000000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9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929" y="1981200"/>
                  <a:ext cx="8739809" cy="10287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74" t="-1183" b="-887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"/>
            <p:cNvSpPr txBox="1">
              <a:spLocks noChangeArrowheads="1"/>
            </p:cNvSpPr>
            <p:nvPr/>
          </p:nvSpPr>
          <p:spPr bwMode="auto">
            <a:xfrm>
              <a:off x="152400" y="2133600"/>
              <a:ext cx="281609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marL="342900" indent="-342900" algn="l" eaLnBrk="1" hangingPunct="1">
                <a:spcAft>
                  <a:spcPts val="120"/>
                </a:spcAft>
                <a:buFont typeface="Arial" charset="0"/>
                <a:buChar char="•"/>
              </a:pPr>
              <a:r>
                <a:rPr lang="en-US" sz="2400">
                  <a:solidFill>
                    <a:srgbClr val="000000"/>
                  </a:solidFill>
                  <a:latin typeface="Lucida Sans Unicode"/>
                  <a:cs typeface="Lucida Sans Unicode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Lucida Sans Unicode"/>
                <a:cs typeface="Lucida Sans Unicode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6862" y="3657600"/>
            <a:ext cx="8915400" cy="1028700"/>
            <a:chOff x="152400" y="3162300"/>
            <a:chExt cx="8915400" cy="1028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327991" y="3162300"/>
                  <a:ext cx="8739809" cy="1028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l" eaLnBrk="1" hangingPunct="1">
                    <a:spcAft>
                      <a:spcPts val="120"/>
                    </a:spcAft>
                  </a:pPr>
                  <a:r>
                    <a:rPr lang="en-US" sz="3000" dirty="0" smtClean="0">
                      <a:solidFill>
                        <a:srgbClr val="00B050"/>
                      </a:solidFill>
                      <a:latin typeface="Lucida Sans Unicode"/>
                      <a:ea typeface="+mn-ea"/>
                      <a:cs typeface="Lucida Sans Unicode"/>
                    </a:rPr>
                    <a:t>Query complexity: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+mn-ea"/>
                          <a:cs typeface="Lucida Sans Unicode"/>
                        </a:rPr>
                        <m:t>𝑄</m:t>
                      </m:r>
                    </m:oMath>
                  </a14:m>
                  <a:r>
                    <a:rPr lang="en-US" sz="2400" dirty="0" smtClean="0">
                      <a:solidFill>
                        <a:srgbClr val="000000"/>
                      </a:solidFill>
                      <a:latin typeface="Lucida Sans Unicode"/>
                      <a:cs typeface="Lucida Sans Unicode"/>
                    </a:rPr>
                    <a:t> = number of queries made to the corrupted </a:t>
                  </a:r>
                  <a:r>
                    <a:rPr lang="en-US" sz="2400" dirty="0" err="1" smtClean="0">
                      <a:solidFill>
                        <a:srgbClr val="000000"/>
                      </a:solidFill>
                      <a:latin typeface="Lucida Sans Unicode"/>
                      <a:cs typeface="Lucida Sans Unicode"/>
                    </a:rPr>
                    <a:t>codeword</a:t>
                  </a:r>
                  <a:endParaRPr lang="en-US" sz="2400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21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7991" y="3162300"/>
                  <a:ext cx="8739809" cy="10287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75" t="-1183" b="-76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"/>
            <p:cNvSpPr txBox="1">
              <a:spLocks noChangeArrowheads="1"/>
            </p:cNvSpPr>
            <p:nvPr/>
          </p:nvSpPr>
          <p:spPr bwMode="auto">
            <a:xfrm>
              <a:off x="152400" y="3238500"/>
              <a:ext cx="281609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marL="342900" indent="-342900" algn="l" eaLnBrk="1" hangingPunct="1">
                <a:spcAft>
                  <a:spcPts val="120"/>
                </a:spcAft>
                <a:buFont typeface="Arial" charset="0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Lucida Sans Unicode"/>
                  <a:cs typeface="Lucida Sans Unicode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4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3048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1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Two Main Regimes</a:t>
            </a:r>
            <a:endParaRPr lang="en-US" sz="41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10" name="AutoShape 6" descr="תוצאת תמונה עבור ‪computer folder blu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8" descr="תוצאת תמונה עבור ‪computer folder blue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10" descr="תוצאת תמונה עבור ‪computer folder blue‬‏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" name="AutoShape 12" descr="תוצאת תמונה עבור ‪computer folder blue‬‏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" name="AutoShape 14" descr="תוצאת תמונה עבור ‪computer folder blue‬‏"/>
          <p:cNvSpPr>
            <a:spLocks noChangeAspect="1" noChangeArrowheads="1"/>
          </p:cNvSpPr>
          <p:nvPr/>
        </p:nvSpPr>
        <p:spPr bwMode="auto">
          <a:xfrm>
            <a:off x="9532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148337" y="1143000"/>
            <a:ext cx="3882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000" dirty="0" smtClean="0">
                <a:solidFill>
                  <a:srgbClr val="00B050"/>
                </a:solidFill>
                <a:latin typeface="Lucida Sans Unicode"/>
                <a:ea typeface="+mn-ea"/>
                <a:cs typeface="Lucida Sans Unicode"/>
              </a:rPr>
              <a:t>Low-query regime:</a:t>
            </a:r>
            <a:endParaRPr lang="en-US" sz="3000" dirty="0">
              <a:solidFill>
                <a:srgbClr val="00B050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44461" y="1828800"/>
            <a:ext cx="907573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eaLnBrk="1" hangingPunct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Lucida Sans Unicode"/>
                <a:ea typeface="+mn-ea"/>
                <a:cs typeface="Lucida Sans Unicode"/>
              </a:rPr>
              <a:t>Require </a:t>
            </a:r>
            <a:r>
              <a:rPr lang="en-US" sz="24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constant query complexity </a:t>
            </a:r>
            <a:r>
              <a:rPr lang="en-US" sz="2400" dirty="0" smtClean="0">
                <a:solidFill>
                  <a:schemeClr val="tx1"/>
                </a:solidFill>
                <a:latin typeface="Lucida Sans Unicode"/>
                <a:ea typeface="+mn-ea"/>
                <a:cs typeface="Lucida Sans Unicode"/>
              </a:rPr>
              <a:t>and </a:t>
            </a:r>
            <a:r>
              <a:rPr lang="en-US" sz="24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constant distance</a:t>
            </a:r>
            <a:endParaRPr lang="en-US" sz="2400" dirty="0">
              <a:solidFill>
                <a:schemeClr val="tx1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44461" y="2438400"/>
            <a:ext cx="274320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eaLnBrk="1" hangingPunct="1"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ucida Sans Unicode"/>
                <a:cs typeface="Lucida Sans Unicode"/>
              </a:rPr>
              <a:t>M</a:t>
            </a:r>
            <a:r>
              <a:rPr lang="en-US" sz="2400" smtClean="0">
                <a:solidFill>
                  <a:srgbClr val="000000"/>
                </a:solidFill>
                <a:latin typeface="Lucida Sans Unicode"/>
                <a:cs typeface="Lucida Sans Unicode"/>
              </a:rPr>
              <a:t>aximize </a:t>
            </a:r>
            <a:r>
              <a:rPr lang="en-US" sz="2400" smtClean="0">
                <a:solidFill>
                  <a:srgbClr val="3366FF"/>
                </a:solidFill>
                <a:latin typeface="Lucida Sans Unicode"/>
                <a:cs typeface="Lucida Sans Unicode"/>
              </a:rPr>
              <a:t>rate</a:t>
            </a:r>
            <a:endParaRPr lang="en-US" sz="2400" dirty="0">
              <a:solidFill>
                <a:schemeClr val="tx1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56277" y="3352800"/>
            <a:ext cx="677792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000" dirty="0" smtClean="0">
                <a:solidFill>
                  <a:srgbClr val="00B050"/>
                </a:solidFill>
                <a:latin typeface="Lucida Sans Unicode"/>
                <a:ea typeface="+mn-ea"/>
                <a:cs typeface="Lucida Sans Unicode"/>
              </a:rPr>
              <a:t>High-rate regime:</a:t>
            </a:r>
            <a:endParaRPr lang="en-US" sz="3000" dirty="0">
              <a:solidFill>
                <a:srgbClr val="00B050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52400" y="4038600"/>
            <a:ext cx="807720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eaLnBrk="1" hangingPunct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Lucida Sans Unicode"/>
                <a:ea typeface="+mn-ea"/>
                <a:cs typeface="Lucida Sans Unicode"/>
              </a:rPr>
              <a:t>Require </a:t>
            </a:r>
            <a:r>
              <a:rPr lang="en-US" sz="24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constant rate </a:t>
            </a:r>
            <a:r>
              <a:rPr lang="en-US" sz="2400" dirty="0" smtClean="0">
                <a:solidFill>
                  <a:schemeClr val="tx1"/>
                </a:solidFill>
                <a:latin typeface="Lucida Sans Unicode"/>
                <a:ea typeface="+mn-ea"/>
                <a:cs typeface="Lucida Sans Unicode"/>
              </a:rPr>
              <a:t>and </a:t>
            </a:r>
            <a:r>
              <a:rPr lang="en-US" sz="24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constant distance</a:t>
            </a:r>
            <a:endParaRPr lang="en-US" sz="2400" dirty="0">
              <a:solidFill>
                <a:schemeClr val="tx1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52400" y="4572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eaLnBrk="1" hangingPunct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Minimize </a:t>
            </a:r>
            <a:r>
              <a:rPr lang="en-US" sz="24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query complexity</a:t>
            </a:r>
            <a:endParaRPr lang="en-US" sz="2400" dirty="0">
              <a:solidFill>
                <a:schemeClr val="tx1"/>
              </a:solidFill>
              <a:latin typeface="Lucida Sans Unicode"/>
              <a:ea typeface="+mn-ea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7659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24882" y="1546868"/>
            <a:ext cx="485206" cy="613556"/>
          </a:xfrm>
          <a:custGeom>
            <a:avLst/>
            <a:gdLst>
              <a:gd name="connsiteX0" fmla="*/ 14271 w 485206"/>
              <a:gd name="connsiteY0" fmla="*/ 14081 h 613556"/>
              <a:gd name="connsiteX1" fmla="*/ 428123 w 485206"/>
              <a:gd name="connsiteY1" fmla="*/ 56888 h 613556"/>
              <a:gd name="connsiteX2" fmla="*/ 456665 w 485206"/>
              <a:gd name="connsiteY2" fmla="*/ 99695 h 613556"/>
              <a:gd name="connsiteX3" fmla="*/ 485206 w 485206"/>
              <a:gd name="connsiteY3" fmla="*/ 156770 h 613556"/>
              <a:gd name="connsiteX4" fmla="*/ 442394 w 485206"/>
              <a:gd name="connsiteY4" fmla="*/ 370804 h 613556"/>
              <a:gd name="connsiteX5" fmla="*/ 399582 w 485206"/>
              <a:gd name="connsiteY5" fmla="*/ 399342 h 613556"/>
              <a:gd name="connsiteX6" fmla="*/ 328228 w 485206"/>
              <a:gd name="connsiteY6" fmla="*/ 413611 h 613556"/>
              <a:gd name="connsiteX7" fmla="*/ 271145 w 485206"/>
              <a:gd name="connsiteY7" fmla="*/ 456418 h 613556"/>
              <a:gd name="connsiteX8" fmla="*/ 228332 w 485206"/>
              <a:gd name="connsiteY8" fmla="*/ 513493 h 613556"/>
              <a:gd name="connsiteX9" fmla="*/ 171249 w 485206"/>
              <a:gd name="connsiteY9" fmla="*/ 542031 h 613556"/>
              <a:gd name="connsiteX10" fmla="*/ 85624 w 485206"/>
              <a:gd name="connsiteY10" fmla="*/ 584838 h 613556"/>
              <a:gd name="connsiteX11" fmla="*/ 0 w 485206"/>
              <a:gd name="connsiteY11" fmla="*/ 613376 h 61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206" h="613556">
                <a:moveTo>
                  <a:pt x="14271" y="14081"/>
                </a:moveTo>
                <a:cubicBezTo>
                  <a:pt x="37693" y="14982"/>
                  <a:pt x="332866" y="-38357"/>
                  <a:pt x="428123" y="56888"/>
                </a:cubicBezTo>
                <a:cubicBezTo>
                  <a:pt x="440251" y="69014"/>
                  <a:pt x="448155" y="84805"/>
                  <a:pt x="456665" y="99695"/>
                </a:cubicBezTo>
                <a:cubicBezTo>
                  <a:pt x="467219" y="118163"/>
                  <a:pt x="475692" y="137745"/>
                  <a:pt x="485206" y="156770"/>
                </a:cubicBezTo>
                <a:cubicBezTo>
                  <a:pt x="479501" y="219518"/>
                  <a:pt x="490184" y="313463"/>
                  <a:pt x="442394" y="370804"/>
                </a:cubicBezTo>
                <a:cubicBezTo>
                  <a:pt x="431414" y="383979"/>
                  <a:pt x="415641" y="393321"/>
                  <a:pt x="399582" y="399342"/>
                </a:cubicBezTo>
                <a:cubicBezTo>
                  <a:pt x="376870" y="407858"/>
                  <a:pt x="352013" y="408855"/>
                  <a:pt x="328228" y="413611"/>
                </a:cubicBezTo>
                <a:cubicBezTo>
                  <a:pt x="309200" y="427880"/>
                  <a:pt x="287964" y="439602"/>
                  <a:pt x="271145" y="456418"/>
                </a:cubicBezTo>
                <a:cubicBezTo>
                  <a:pt x="254327" y="473234"/>
                  <a:pt x="246390" y="498017"/>
                  <a:pt x="228332" y="513493"/>
                </a:cubicBezTo>
                <a:cubicBezTo>
                  <a:pt x="212179" y="527336"/>
                  <a:pt x="189720" y="531478"/>
                  <a:pt x="171249" y="542031"/>
                </a:cubicBezTo>
                <a:cubicBezTo>
                  <a:pt x="34126" y="620377"/>
                  <a:pt x="216449" y="528777"/>
                  <a:pt x="85624" y="584838"/>
                </a:cubicBezTo>
                <a:cubicBezTo>
                  <a:pt x="9099" y="617630"/>
                  <a:pt x="54703" y="613376"/>
                  <a:pt x="0" y="61337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Reed-Muller </a:t>
            </a:r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(RM) Codes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9700" y="2895600"/>
            <a:ext cx="56737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Encoding: </a:t>
            </a:r>
            <a:r>
              <a:rPr lang="en-US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Evaluations everywhere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" y="1219200"/>
                <a:ext cx="6553200" cy="1332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Interpret message as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cs typeface="Lucida Sans Unicode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variables of (total) degree at most</a:t>
                </a:r>
                <a:r>
                  <a:rPr lang="en-US" dirty="0" smtClean="0">
                    <a:solidFill>
                      <a:srgbClr val="800000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cs typeface="Lucida Sans Unicode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cs typeface="Lucida Sans Unicode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cs typeface="Lucida Sans Unicode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Lucida Sans Unicode"/>
                    <a:cs typeface="Lucida Sans Unicode"/>
                  </a:rPr>
                  <a:t>   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19200"/>
                <a:ext cx="6553200" cy="1332609"/>
              </a:xfrm>
              <a:prstGeom prst="rect">
                <a:avLst/>
              </a:prstGeom>
              <a:blipFill rotWithShape="0">
                <a:blip r:embed="rId3"/>
                <a:stretch>
                  <a:fillRect l="-1395" t="-913" r="-1116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52401" y="4038600"/>
            <a:ext cx="11429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Rate:</a:t>
            </a:r>
            <a:endParaRPr lang="en-US" dirty="0" smtClean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72139" y="3897086"/>
            <a:ext cx="2285268" cy="957943"/>
            <a:chOff x="3201132" y="2699657"/>
            <a:chExt cx="2285268" cy="957943"/>
          </a:xfrm>
        </p:grpSpPr>
        <p:grpSp>
          <p:nvGrpSpPr>
            <p:cNvPr id="36" name="Group 35"/>
            <p:cNvGrpSpPr/>
            <p:nvPr/>
          </p:nvGrpSpPr>
          <p:grpSpPr>
            <a:xfrm>
              <a:off x="3659064" y="2699657"/>
              <a:ext cx="1827336" cy="957943"/>
              <a:chOff x="979714" y="2705100"/>
              <a:chExt cx="1827336" cy="957943"/>
            </a:xfrm>
          </p:grpSpPr>
          <p:sp>
            <p:nvSpPr>
              <p:cNvPr id="38" name="Rectangle 2"/>
              <p:cNvSpPr txBox="1">
                <a:spLocks noChangeArrowheads="1"/>
              </p:cNvSpPr>
              <p:nvPr/>
            </p:nvSpPr>
            <p:spPr bwMode="auto">
              <a:xfrm>
                <a:off x="979714" y="2705100"/>
                <a:ext cx="1827336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solidFill>
                      <a:schemeClr val="tx1"/>
                    </a:solidFill>
                    <a:latin typeface="Lucida Sans Unicode"/>
                    <a:ea typeface="+mn-ea"/>
                    <a:cs typeface="Lucida Sans Unicode"/>
                  </a:rPr>
                  <a:t># coefficients</a:t>
                </a:r>
              </a:p>
            </p:txBody>
          </p:sp>
          <p:sp>
            <p:nvSpPr>
              <p:cNvPr id="39" name="Rectangle 2"/>
              <p:cNvSpPr txBox="1">
                <a:spLocks noChangeArrowheads="1"/>
              </p:cNvSpPr>
              <p:nvPr/>
            </p:nvSpPr>
            <p:spPr bwMode="auto">
              <a:xfrm>
                <a:off x="979714" y="3091543"/>
                <a:ext cx="1827336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solidFill>
                      <a:schemeClr val="tx1"/>
                    </a:solidFill>
                    <a:latin typeface="Lucida Sans Unicode"/>
                    <a:ea typeface="+mn-ea"/>
                    <a:cs typeface="Lucida Sans Unicode"/>
                  </a:rPr>
                  <a:t># evaluations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>
                <a:off x="979714" y="3162300"/>
                <a:ext cx="182733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" name="Rectangle 2"/>
            <p:cNvSpPr txBox="1">
              <a:spLocks noChangeArrowheads="1"/>
            </p:cNvSpPr>
            <p:nvPr/>
          </p:nvSpPr>
          <p:spPr bwMode="auto">
            <a:xfrm>
              <a:off x="3201132" y="3048000"/>
              <a:ext cx="45646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=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86085" y="3733800"/>
            <a:ext cx="1524000" cy="1121229"/>
            <a:chOff x="5486400" y="2536371"/>
            <a:chExt cx="1524000" cy="1121229"/>
          </a:xfrm>
        </p:grpSpPr>
        <p:grpSp>
          <p:nvGrpSpPr>
            <p:cNvPr id="42" name="Group 41"/>
            <p:cNvGrpSpPr/>
            <p:nvPr/>
          </p:nvGrpSpPr>
          <p:grpSpPr>
            <a:xfrm>
              <a:off x="5943600" y="2536371"/>
              <a:ext cx="1066800" cy="1121229"/>
              <a:chOff x="903514" y="2541814"/>
              <a:chExt cx="1066800" cy="11212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3514" y="2541814"/>
                    <a:ext cx="1066800" cy="5715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2pPr>
                    <a:lvl3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3pPr>
                    <a:lvl4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4pPr>
                    <a:lvl5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5pPr>
                    <a:lvl6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6pPr>
                    <a:lvl7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7pPr>
                    <a:lvl8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8pPr>
                    <a:lvl9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mr-IN" sz="1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mr-IN" sz="18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+mn-ea"/>
                                      <a:cs typeface="Lucida Sans Unicode"/>
                                    </a:rPr>
                                  </m:ctrlPr>
                                </m:eqArr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+mn-ea"/>
                                      <a:cs typeface="Lucida Sans Unicode"/>
                                    </a:rPr>
                                    <m:t>𝑚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+mn-ea"/>
                                      <a:cs typeface="Lucida Sans Unicode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+mn-ea"/>
                                      <a:cs typeface="Lucida Sans Unicode"/>
                                    </a:rPr>
                                    <m:t>𝑑</m:t>
                                  </m:r>
                                </m:e>
                                <m:e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</m:eqArr>
                            </m:e>
                          </m:d>
                        </m:oMath>
                      </m:oMathPara>
                    </a14:m>
                    <a:endParaRPr lang="en-US" sz="1800" dirty="0">
                      <a:solidFill>
                        <a:schemeClr val="tx1"/>
                      </a:solidFill>
                      <a:latin typeface="Lucida Sans Unicode"/>
                      <a:ea typeface="+mn-ea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63" name="Rectangle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03514" y="2541814"/>
                    <a:ext cx="1066800" cy="5715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3514" y="3091543"/>
                    <a:ext cx="1066800" cy="5715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2pPr>
                    <a:lvl3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3pPr>
                    <a:lvl4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4pPr>
                    <a:lvl5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5pPr>
                    <a:lvl6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6pPr>
                    <a:lvl7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7pPr>
                    <a:lvl8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8pPr>
                    <a:lvl9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𝑚</m:t>
                              </m:r>
                            </m:sup>
                          </m:sSup>
                        </m:oMath>
                      </m:oMathPara>
                    </a14:m>
                    <a:endParaRPr lang="en-US" sz="1800" dirty="0">
                      <a:solidFill>
                        <a:schemeClr val="tx1"/>
                      </a:solidFill>
                      <a:latin typeface="Lucida Sans Unicode"/>
                      <a:ea typeface="+mn-ea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64" name="Rectangle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03514" y="3091543"/>
                    <a:ext cx="1066800" cy="5715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Connector 45"/>
              <p:cNvCxnSpPr/>
              <p:nvPr/>
            </p:nvCxnSpPr>
            <p:spPr bwMode="auto">
              <a:xfrm>
                <a:off x="903514" y="31623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Rectangle 2"/>
            <p:cNvSpPr txBox="1">
              <a:spLocks noChangeArrowheads="1"/>
            </p:cNvSpPr>
            <p:nvPr/>
          </p:nvSpPr>
          <p:spPr bwMode="auto">
            <a:xfrm>
              <a:off x="5486400" y="3048000"/>
              <a:ext cx="45646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rPr>
                <a:t>=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19200" y="3897086"/>
            <a:ext cx="2752207" cy="957943"/>
            <a:chOff x="1486315" y="4376057"/>
            <a:chExt cx="2752207" cy="957943"/>
          </a:xfrm>
        </p:grpSpPr>
        <p:grpSp>
          <p:nvGrpSpPr>
            <p:cNvPr id="28" name="Group 27"/>
            <p:cNvGrpSpPr/>
            <p:nvPr/>
          </p:nvGrpSpPr>
          <p:grpSpPr>
            <a:xfrm>
              <a:off x="2104922" y="4376057"/>
              <a:ext cx="2133600" cy="957943"/>
              <a:chOff x="979714" y="2705100"/>
              <a:chExt cx="2133600" cy="957943"/>
            </a:xfrm>
          </p:grpSpPr>
          <p:sp>
            <p:nvSpPr>
              <p:cNvPr id="29" name="Rectangle 2"/>
              <p:cNvSpPr txBox="1">
                <a:spLocks noChangeArrowheads="1"/>
              </p:cNvSpPr>
              <p:nvPr/>
            </p:nvSpPr>
            <p:spPr bwMode="auto">
              <a:xfrm>
                <a:off x="979714" y="2705100"/>
                <a:ext cx="21336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solidFill>
                      <a:schemeClr val="tx1"/>
                    </a:solidFill>
                    <a:latin typeface="Lucida Sans Unicode"/>
                    <a:ea typeface="+mn-ea"/>
                    <a:cs typeface="Lucida Sans Unicode"/>
                  </a:rPr>
                  <a:t>message length</a:t>
                </a:r>
              </a:p>
            </p:txBody>
          </p:sp>
          <p:sp>
            <p:nvSpPr>
              <p:cNvPr id="33" name="Rectangle 2"/>
              <p:cNvSpPr txBox="1">
                <a:spLocks noChangeArrowheads="1"/>
              </p:cNvSpPr>
              <p:nvPr/>
            </p:nvSpPr>
            <p:spPr bwMode="auto">
              <a:xfrm>
                <a:off x="979714" y="3091543"/>
                <a:ext cx="21336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 dirty="0" err="1">
                    <a:solidFill>
                      <a:schemeClr val="tx1"/>
                    </a:solidFill>
                    <a:latin typeface="Lucida Sans Unicode"/>
                    <a:ea typeface="+mn-ea"/>
                    <a:cs typeface="Lucida Sans Unicode"/>
                  </a:rPr>
                  <a:t>codeword</a:t>
                </a:r>
                <a:r>
                  <a:rPr lang="en-US" sz="1800" dirty="0">
                    <a:solidFill>
                      <a:schemeClr val="tx1"/>
                    </a:solidFill>
                    <a:latin typeface="Lucida Sans Unicode"/>
                    <a:ea typeface="+mn-ea"/>
                    <a:cs typeface="Lucida Sans Unicode"/>
                  </a:rPr>
                  <a:t> length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>
                <a:off x="979714" y="3162300"/>
                <a:ext cx="21336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486315" y="4630427"/>
                  <a:ext cx="60426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315" y="4630427"/>
                  <a:ext cx="60426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0101" r="-3030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Rectangle 46"/>
          <p:cNvSpPr/>
          <p:nvPr/>
        </p:nvSpPr>
        <p:spPr>
          <a:xfrm>
            <a:off x="152400" y="5257800"/>
            <a:ext cx="1905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Distance:</a:t>
            </a:r>
            <a:endParaRPr lang="en-US" dirty="0" smtClean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43044" y="5181600"/>
                <a:ext cx="1385956" cy="76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𝛿</m:t>
                      </m:r>
                      <m:r>
                        <a:rPr lang="en-US" b="0" i="1" smtClean="0">
                          <a:latin typeface="Cambria Math" charset="0"/>
                        </a:rPr>
                        <m:t>=1−</m:t>
                      </m:r>
                      <m:f>
                        <m:fPr>
                          <m:ctrlPr>
                            <a:rPr lang="mr-I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44" y="5181600"/>
                <a:ext cx="1385956" cy="763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4127037" y="5181600"/>
            <a:ext cx="3569163" cy="1447800"/>
            <a:chOff x="6119581" y="2519042"/>
            <a:chExt cx="2255272" cy="1109183"/>
          </a:xfrm>
        </p:grpSpPr>
        <p:sp>
          <p:nvSpPr>
            <p:cNvPr id="50" name="Oval Callout 49"/>
            <p:cNvSpPr/>
            <p:nvPr/>
          </p:nvSpPr>
          <p:spPr bwMode="auto">
            <a:xfrm>
              <a:off x="6119581" y="2519042"/>
              <a:ext cx="2251385" cy="1109183"/>
            </a:xfrm>
            <a:prstGeom prst="wedgeEllipseCallout">
              <a:avLst>
                <a:gd name="adj1" fmla="val -69750"/>
                <a:gd name="adj2" fmla="val -33356"/>
              </a:avLst>
            </a:prstGeom>
            <a:solidFill>
              <a:srgbClr val="B6C3E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solidFill>
                    <a:schemeClr val="accent1"/>
                  </a:solidFill>
                </a:ln>
                <a:solidFill>
                  <a:srgbClr val="4D9FC0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123897" y="2694176"/>
                  <a:ext cx="2250956" cy="824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 smtClean="0">
                      <a:solidFill>
                        <a:srgbClr val="3366FF"/>
                      </a:solidFill>
                      <a:latin typeface="Lucida Sans Unicode"/>
                      <a:cs typeface="Lucida Sans Unicode"/>
                    </a:rPr>
                    <a:t>Schwartz-Zippel</a:t>
                  </a:r>
                  <a:r>
                    <a:rPr lang="en-US" sz="1800" dirty="0" smtClean="0"/>
                    <a:t> </a:t>
                  </a:r>
                  <a:r>
                    <a:rPr lang="en-US" sz="1800" dirty="0">
                      <a:solidFill>
                        <a:srgbClr val="3366FF"/>
                      </a:solidFill>
                      <a:latin typeface="Lucida Sans Unicode"/>
                      <a:cs typeface="Lucida Sans Unicode"/>
                    </a:rPr>
                    <a:t>Lemma: </a:t>
                  </a:r>
                </a:p>
                <a:p>
                  <a:pPr algn="ctr"/>
                  <a:r>
                    <a:rPr lang="en-US" sz="1800" dirty="0" err="1" smtClean="0"/>
                    <a:t>Deg</a:t>
                  </a:r>
                  <a:r>
                    <a:rPr lang="en-US" sz="1800" dirty="0" smtClean="0"/>
                    <a:t> d poly has at most </a:t>
                  </a: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mr-IN" sz="18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charset="0"/>
                            </a:rPr>
                            <m:t>𝑞</m:t>
                          </m:r>
                        </m:den>
                      </m:f>
                    </m:oMath>
                  </a14:m>
                  <a:r>
                    <a:rPr lang="en-US" sz="1800" dirty="0" smtClean="0"/>
                    <a:t>-fraction of  zeros</a:t>
                  </a:r>
                  <a:endParaRPr lang="en-US" sz="18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3897" y="2694176"/>
                  <a:ext cx="2250956" cy="82414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2841" b="-5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6705600" y="762000"/>
            <a:ext cx="2209800" cy="2657427"/>
            <a:chOff x="6705600" y="762000"/>
            <a:chExt cx="2209800" cy="265742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05600" y="1101985"/>
              <a:ext cx="2209800" cy="23174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309263" y="762000"/>
                  <a:ext cx="511166" cy="3978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263" y="762000"/>
                  <a:ext cx="511166" cy="39786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1905" r="-119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15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>
                <a:solidFill>
                  <a:srgbClr val="3366FF"/>
                </a:solidFill>
                <a:latin typeface="Lucida Sans Unicode"/>
                <a:cs typeface="Lucida Sans Unicode"/>
              </a:rPr>
              <a:t>Reed-Muller (RM) Codes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2400" y="1219200"/>
            <a:ext cx="18307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err="1">
                <a:solidFill>
                  <a:srgbClr val="00B050"/>
                </a:solidFill>
                <a:latin typeface="Lucida Sans Unicode"/>
                <a:cs typeface="Lucida Sans Unicode"/>
              </a:rPr>
              <a:t>Loca</a:t>
            </a:r>
            <a:r>
              <a:rPr lang="he-IL" sz="3000" dirty="0">
                <a:solidFill>
                  <a:srgbClr val="00B050"/>
                </a:solidFill>
                <a:latin typeface="Lucida Sans Unicode"/>
                <a:cs typeface="Lucida Sans Unicode"/>
              </a:rPr>
              <a:t>lity?</a:t>
            </a:r>
            <a:endParaRPr lang="en-US" sz="3000" dirty="0">
              <a:solidFill>
                <a:srgbClr val="00B050"/>
              </a:solidFill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52400" y="1749473"/>
                <a:ext cx="6477000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Restriction </a:t>
                </a:r>
                <a:r>
                  <a:rPr lang="he-IL" dirty="0" smtClean="0">
                    <a:latin typeface="Lucida Sans Unicode"/>
                    <a:cs typeface="Lucida Sans Unicode"/>
                  </a:rPr>
                  <a:t>to line </a:t>
                </a:r>
                <a:r>
                  <a:rPr lang="he-IL" dirty="0" err="1" smtClean="0">
                    <a:latin typeface="Lucida Sans Unicode"/>
                    <a:cs typeface="Lucida Sans Unicode"/>
                  </a:rPr>
                  <a:t>is</a:t>
                </a:r>
                <a:r>
                  <a:rPr lang="en-US" dirty="0" smtClean="0">
                    <a:latin typeface="Lucida Sans Unicode"/>
                    <a:cs typeface="Lucida Sans Unicode"/>
                  </a:rPr>
                  <a:t>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𝑑</m:t>
                    </m:r>
                  </m:oMath>
                </a14:m>
                <a:r>
                  <a:rPr lang="he-IL" dirty="0" smtClean="0">
                    <a:latin typeface="Lucida Sans Unicode"/>
                    <a:cs typeface="Lucida Sans Unicode"/>
                  </a:rPr>
                  <a:t> univariate </a:t>
                </a:r>
                <a:r>
                  <a:rPr lang="he-IL" dirty="0" err="1" smtClean="0">
                    <a:latin typeface="Lucida Sans Unicode"/>
                    <a:cs typeface="Lucida Sans Unicode"/>
                  </a:rPr>
                  <a:t>polynomial</a:t>
                </a:r>
                <a:r>
                  <a:rPr lang="he-IL" dirty="0" smtClean="0">
                    <a:latin typeface="Lucida Sans Unicode"/>
                    <a:cs typeface="Lucida Sans Unicode"/>
                  </a:rPr>
                  <a:t> </a:t>
                </a:r>
                <a:r>
                  <a:rPr lang="en-US" dirty="0" smtClean="0">
                    <a:latin typeface="Lucida Sans Unicode"/>
                    <a:cs typeface="Lucida Sans Unicode"/>
                  </a:rPr>
                  <a:t>=</a:t>
                </a:r>
                <a:r>
                  <a:rPr lang="he-IL" dirty="0" smtClean="0">
                    <a:latin typeface="Lucida Sans Unicode"/>
                    <a:cs typeface="Lucida Sans Unicode"/>
                  </a:rPr>
                  <a:t> codeword </a:t>
                </a:r>
                <a:r>
                  <a:rPr lang="he-IL" dirty="0" err="1" smtClean="0">
                    <a:latin typeface="Lucida Sans Unicode"/>
                    <a:cs typeface="Lucida Sans Unicode"/>
                  </a:rPr>
                  <a:t>of</a:t>
                </a:r>
                <a:r>
                  <a:rPr lang="he-IL" dirty="0" smtClean="0">
                    <a:latin typeface="Lucida Sans Unicode"/>
                    <a:cs typeface="Lucida Sans Unicode"/>
                  </a:rPr>
                  <a:t> </a:t>
                </a:r>
                <a:r>
                  <a:rPr lang="he-IL" dirty="0" err="1" smtClean="0">
                    <a:solidFill>
                      <a:srgbClr val="3366FF"/>
                    </a:solidFill>
                    <a:latin typeface="Lucida Sans Unicode"/>
                    <a:cs typeface="Lucida Sans Unicode"/>
                  </a:rPr>
                  <a:t>Reed-Solomon</a:t>
                </a:r>
                <a:endParaRPr lang="en-US" dirty="0" smtClean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49473"/>
                <a:ext cx="6477000" cy="904863"/>
              </a:xfrm>
              <a:prstGeom prst="rect">
                <a:avLst/>
              </a:prstGeom>
              <a:blipFill rotWithShape="0">
                <a:blip r:embed="rId3"/>
                <a:stretch>
                  <a:fillRect l="-1411" t="-1351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76200" y="5486400"/>
            <a:ext cx="3733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Q</a:t>
            </a:r>
            <a:r>
              <a:rPr lang="he-IL" sz="3000" dirty="0" err="1" smtClean="0">
                <a:solidFill>
                  <a:srgbClr val="00B050"/>
                </a:solidFill>
                <a:latin typeface="Lucida Sans Unicode"/>
                <a:cs typeface="Lucida Sans Unicode"/>
              </a:rPr>
              <a:t>uer</a:t>
            </a: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y complexity:</a:t>
            </a:r>
            <a:endParaRPr lang="en-US" dirty="0" smtClean="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587915" y="5562600"/>
                <a:ext cx="2660485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#pts. on line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𝑞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 </a:t>
                </a:r>
                <a:endParaRPr lang="en-US" dirty="0" smtClean="0">
                  <a:solidFill>
                    <a:srgbClr val="00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15" y="5562600"/>
                <a:ext cx="2660485" cy="498598"/>
              </a:xfrm>
              <a:prstGeom prst="rect">
                <a:avLst/>
              </a:prstGeom>
              <a:blipFill rotWithShape="0">
                <a:blip r:embed="rId10"/>
                <a:stretch>
                  <a:fillRect l="-3670" t="-2469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52400" y="3174893"/>
            <a:ext cx="2667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he-IL" sz="3000" dirty="0">
                <a:solidFill>
                  <a:srgbClr val="00B050"/>
                </a:solidFill>
                <a:latin typeface="Lucida Sans Unicode"/>
                <a:cs typeface="Lucida Sans Unicode"/>
              </a:rPr>
              <a:t>Local </a:t>
            </a:r>
            <a:r>
              <a:rPr lang="he-IL" sz="3000" dirty="0" err="1">
                <a:solidFill>
                  <a:srgbClr val="00B050"/>
                </a:solidFill>
                <a:latin typeface="Lucida Sans Unicode"/>
                <a:cs typeface="Lucida Sans Unicode"/>
              </a:rPr>
              <a:t>tester</a:t>
            </a:r>
            <a:r>
              <a:rPr lang="he-IL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:</a:t>
            </a:r>
            <a:endParaRPr lang="en-US" sz="3000" dirty="0">
              <a:solidFill>
                <a:srgbClr val="00B050"/>
              </a:solidFill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2400" y="3723986"/>
                <a:ext cx="5867400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e-IL" dirty="0" smtClean="0">
                    <a:latin typeface="Lucida Sans Unicode"/>
                    <a:cs typeface="Lucida Sans Unicode"/>
                  </a:rPr>
                  <a:t>Pick random line </a:t>
                </a:r>
                <a:r>
                  <a:rPr lang="he-IL" dirty="0" err="1" smtClean="0">
                    <a:latin typeface="Lucida Sans Unicode"/>
                    <a:cs typeface="Lucida Sans Unicode"/>
                  </a:rPr>
                  <a:t>and</a:t>
                </a:r>
                <a:r>
                  <a:rPr lang="he-IL" dirty="0" smtClean="0">
                    <a:latin typeface="Lucida Sans Unicode"/>
                    <a:cs typeface="Lucida Sans Unicode"/>
                  </a:rPr>
                  <a:t> </a:t>
                </a:r>
                <a:r>
                  <a:rPr lang="en-US" dirty="0" smtClean="0">
                    <a:latin typeface="Lucida Sans Unicode"/>
                    <a:cs typeface="Lucida Sans Unicode"/>
                  </a:rPr>
                  <a:t>accept </a:t>
                </a:r>
                <a:endParaRPr lang="en-US" dirty="0">
                  <a:latin typeface="Lucida Sans Unicode"/>
                  <a:cs typeface="Lucida Sans Unicode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⟺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  <a:sym typeface="Wingdings"/>
                  </a:rPr>
                  <a:t> restriction to line is a </a:t>
                </a:r>
                <a:r>
                  <a:rPr lang="en-US" dirty="0" err="1" smtClean="0">
                    <a:latin typeface="Lucida Sans Unicode"/>
                    <a:cs typeface="Lucida Sans Unicode"/>
                    <a:sym typeface="Wingdings"/>
                  </a:rPr>
                  <a:t>deg</a:t>
                </a:r>
                <a:r>
                  <a:rPr lang="en-US" dirty="0" smtClean="0">
                    <a:latin typeface="Lucida Sans Unicode"/>
                    <a:cs typeface="Lucida Sans Unicode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  <a:sym typeface="Wingdings"/>
                      </a:rPr>
                      <m:t>𝑑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 poly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723986"/>
                <a:ext cx="5867400" cy="904863"/>
              </a:xfrm>
              <a:prstGeom prst="rect">
                <a:avLst/>
              </a:prstGeom>
              <a:blipFill rotWithShape="0">
                <a:blip r:embed="rId11"/>
                <a:stretch>
                  <a:fillRect l="-1558" t="-1351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172199" y="4171649"/>
            <a:ext cx="2590801" cy="1162351"/>
            <a:chOff x="6403759" y="2634915"/>
            <a:chExt cx="1662585" cy="709182"/>
          </a:xfrm>
        </p:grpSpPr>
        <p:sp>
          <p:nvSpPr>
            <p:cNvPr id="23" name="Oval Callout 22"/>
            <p:cNvSpPr/>
            <p:nvPr/>
          </p:nvSpPr>
          <p:spPr bwMode="auto">
            <a:xfrm>
              <a:off x="6403759" y="2634915"/>
              <a:ext cx="1662585" cy="709182"/>
            </a:xfrm>
            <a:prstGeom prst="wedgeEllipseCallout">
              <a:avLst>
                <a:gd name="adj1" fmla="val -68608"/>
                <a:gd name="adj2" fmla="val -46171"/>
              </a:avLst>
            </a:prstGeom>
            <a:solidFill>
              <a:srgbClr val="B6C3E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solidFill>
                    <a:schemeClr val="accent1"/>
                  </a:solidFill>
                </a:ln>
                <a:solidFill>
                  <a:srgbClr val="4D9FC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47494" y="2695444"/>
              <a:ext cx="1569953" cy="613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Lucida Sans Unicode"/>
                  <a:cs typeface="Lucida Sans Unicode"/>
                </a:rPr>
                <a:t>Magic square follows by </a:t>
              </a:r>
              <a:r>
                <a:rPr lang="en-US" sz="2000" dirty="0" smtClean="0">
                  <a:solidFill>
                    <a:srgbClr val="3366FF"/>
                  </a:solidFill>
                  <a:latin typeface="Lucida Sans Unicode"/>
                  <a:cs typeface="Lucida Sans Unicode"/>
                </a:rPr>
                <a:t>affine-invariance</a:t>
              </a:r>
              <a:endParaRPr lang="en-US" sz="2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05600" y="762000"/>
            <a:ext cx="2209800" cy="3000025"/>
            <a:chOff x="6705600" y="762000"/>
            <a:chExt cx="2209800" cy="3000025"/>
          </a:xfrm>
        </p:grpSpPr>
        <p:grpSp>
          <p:nvGrpSpPr>
            <p:cNvPr id="25" name="Group 24"/>
            <p:cNvGrpSpPr/>
            <p:nvPr/>
          </p:nvGrpSpPr>
          <p:grpSpPr>
            <a:xfrm>
              <a:off x="6705600" y="762000"/>
              <a:ext cx="2209800" cy="2657427"/>
              <a:chOff x="6705600" y="762000"/>
              <a:chExt cx="2209800" cy="265742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05600" y="1101985"/>
                <a:ext cx="2209800" cy="231744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9263" y="762000"/>
                    <a:ext cx="511166" cy="39786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1905" r="-119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8" name="Straight Connector 27"/>
            <p:cNvCxnSpPr/>
            <p:nvPr/>
          </p:nvCxnSpPr>
          <p:spPr bwMode="auto">
            <a:xfrm>
              <a:off x="7669653" y="1301614"/>
              <a:ext cx="940947" cy="16968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7223159" y="3331138"/>
                  <a:ext cx="1311241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he-IL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Deg</a:t>
                  </a:r>
                  <a:r>
                    <a:rPr lang="en-US" sz="2000" dirty="0" smtClean="0">
                      <a:solidFill>
                        <a:srgbClr val="009933"/>
                      </a:solidFill>
                      <a:latin typeface="Lucida Sans Unicode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009933"/>
                          </a:solidFill>
                          <a:latin typeface="Cambria Math" charset="0"/>
                          <a:cs typeface="Lucida Sans Unicode"/>
                        </a:rPr>
                        <m:t>𝑑</m:t>
                      </m:r>
                    </m:oMath>
                  </a14:m>
                  <a:endParaRPr lang="en-US" sz="2000" dirty="0" smtClean="0">
                    <a:solidFill>
                      <a:srgbClr val="009933"/>
                    </a:solidFill>
                    <a:latin typeface="Lucida Sans Unicode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159" y="3331138"/>
                  <a:ext cx="1311241" cy="43088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5116" t="-1408" b="-225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8309263" y="3331138"/>
              <a:ext cx="30133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 smtClean="0">
                  <a:solidFill>
                    <a:srgbClr val="009933"/>
                  </a:solidFill>
                  <a:latin typeface="Lucida Sans Unicode"/>
                  <a:cs typeface="Lucida Sans Unicode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6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>
                <a:solidFill>
                  <a:srgbClr val="3366FF"/>
                </a:solidFill>
                <a:latin typeface="Lucida Sans Unicode"/>
                <a:cs typeface="Lucida Sans Unicode"/>
              </a:rPr>
              <a:t>Reed-Muller (RM) Codes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705600" y="762000"/>
            <a:ext cx="2209800" cy="2657427"/>
            <a:chOff x="6705600" y="762000"/>
            <a:chExt cx="2209800" cy="265742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5600" y="1101985"/>
              <a:ext cx="2209800" cy="23174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309263" y="762000"/>
                  <a:ext cx="511166" cy="3978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263" y="762000"/>
                  <a:ext cx="511166" cy="3978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905" r="-119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Connector 35"/>
          <p:cNvCxnSpPr/>
          <p:nvPr/>
        </p:nvCxnSpPr>
        <p:spPr bwMode="auto">
          <a:xfrm>
            <a:off x="7669653" y="1301614"/>
            <a:ext cx="940947" cy="16968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223159" y="3331138"/>
                <a:ext cx="131124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he-IL" sz="2000" dirty="0" smtClean="0">
                    <a:solidFill>
                      <a:srgbClr val="009933"/>
                    </a:solidFill>
                    <a:latin typeface="Lucida Sans Unicode"/>
                    <a:cs typeface="Lucida Sans Unicode"/>
                  </a:rPr>
                  <a:t>Deg</a:t>
                </a:r>
                <a:r>
                  <a:rPr lang="en-US" sz="2000" dirty="0" smtClean="0">
                    <a:solidFill>
                      <a:srgbClr val="009933"/>
                    </a:solidFill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9933"/>
                        </a:solidFill>
                        <a:latin typeface="Cambria Math" charset="0"/>
                        <a:cs typeface="Lucida Sans Unicode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009933"/>
                        </a:solidFill>
                        <a:latin typeface="Cambria Math" charset="0"/>
                        <a:cs typeface="Lucida Sans Unicode"/>
                      </a:rPr>
                      <m:t>𝑑</m:t>
                    </m:r>
                  </m:oMath>
                </a14:m>
                <a:endParaRPr lang="en-US" sz="2000" dirty="0" smtClean="0">
                  <a:solidFill>
                    <a:srgbClr val="009933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159" y="3331138"/>
                <a:ext cx="1311241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5116" t="-1408" b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04800" y="1753121"/>
                <a:ext cx="51816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𝑚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𝑂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(1)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charset="0"/>
                        <a:cs typeface="Lucida Sans Unicode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𝑑</m:t>
                    </m:r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  <a:cs typeface="Lucida Sans Unicode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charset="0"/>
                            <a:cs typeface="Lucida Sans Unicode"/>
                          </a:rPr>
                          <m:t>𝛿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  <a:cs typeface="Lucida Sans Unicode"/>
                      </a:rPr>
                      <m:t>𝑞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  <a:cs typeface="Lucida Sans Unicode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→∞</m:t>
                    </m:r>
                  </m:oMath>
                </a14:m>
                <a:endParaRPr lang="en-US" dirty="0" smtClean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53121"/>
                <a:ext cx="5181600" cy="498598"/>
              </a:xfrm>
              <a:prstGeom prst="rect">
                <a:avLst/>
              </a:prstGeom>
              <a:blipFill rotWithShape="0">
                <a:blip r:embed="rId6"/>
                <a:stretch>
                  <a:fillRect t="-95062" b="-1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04800" y="2387986"/>
                <a:ext cx="6096000" cy="504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Query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Lucida Sans Unicode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FF0000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87986"/>
                <a:ext cx="6096000" cy="504241"/>
              </a:xfrm>
              <a:prstGeom prst="rect">
                <a:avLst/>
              </a:prstGeom>
              <a:blipFill rotWithShape="0">
                <a:blip r:embed="rId7"/>
                <a:stretch>
                  <a:fillRect l="-1300" t="-1220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04800" y="2898892"/>
                <a:ext cx="3962400" cy="749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distance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𝛿</m:t>
                    </m:r>
                    <m:r>
                      <a:rPr lang="en-US" i="1">
                        <a:latin typeface="Cambria Math" charset="0"/>
                      </a:rPr>
                      <m:t>=1−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98892"/>
                <a:ext cx="3962400" cy="749692"/>
              </a:xfrm>
              <a:prstGeom prst="rect">
                <a:avLst/>
              </a:prstGeom>
              <a:blipFill rotWithShape="0">
                <a:blip r:embed="rId8"/>
                <a:stretch>
                  <a:fillRect l="-2000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04800" y="3603171"/>
            <a:ext cx="2895600" cy="1121229"/>
            <a:chOff x="228600" y="5203371"/>
            <a:chExt cx="2895600" cy="1121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28600" y="5562600"/>
                  <a:ext cx="1828800" cy="4985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10000"/>
                    </a:lnSpc>
                    <a:buFont typeface="Arial" charset="0"/>
                    <a:buChar char="•"/>
                  </a:pPr>
                  <a:r>
                    <a:rPr lang="en-US" dirty="0" smtClean="0">
                      <a:latin typeface="Lucida Sans Unicode"/>
                      <a:cs typeface="Lucida Sans Unicode"/>
                    </a:rPr>
                    <a:t> rate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cs typeface="Lucida Sans Unicode"/>
                        </a:rPr>
                        <m:t>𝑅</m:t>
                      </m:r>
                      <m:r>
                        <a:rPr lang="en-US" b="0" i="1" smtClean="0">
                          <a:latin typeface="Cambria Math" charset="0"/>
                          <a:cs typeface="Lucida Sans Unicode"/>
                        </a:rPr>
                        <m:t>=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5562600"/>
                  <a:ext cx="1828800" cy="49859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667" t="-3659" b="-26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/>
            <p:cNvGrpSpPr/>
            <p:nvPr/>
          </p:nvGrpSpPr>
          <p:grpSpPr>
            <a:xfrm>
              <a:off x="2057400" y="5203371"/>
              <a:ext cx="1066800" cy="1121229"/>
              <a:chOff x="903514" y="2541814"/>
              <a:chExt cx="1066800" cy="11212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3514" y="2541814"/>
                    <a:ext cx="1066800" cy="5715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2pPr>
                    <a:lvl3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3pPr>
                    <a:lvl4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4pPr>
                    <a:lvl5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5pPr>
                    <a:lvl6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6pPr>
                    <a:lvl7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7pPr>
                    <a:lvl8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8pPr>
                    <a:lvl9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mr-IN" sz="1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mr-IN" sz="18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+mn-ea"/>
                                      <a:cs typeface="Lucida Sans Unicode"/>
                                    </a:rPr>
                                  </m:ctrlPr>
                                </m:eqArr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+mn-ea"/>
                                      <a:cs typeface="Lucida Sans Unicode"/>
                                    </a:rPr>
                                    <m:t>𝑚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+mn-ea"/>
                                      <a:cs typeface="Lucida Sans Unicode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+mn-ea"/>
                                      <a:cs typeface="Lucida Sans Unicode"/>
                                    </a:rPr>
                                    <m:t>𝑑</m:t>
                                  </m:r>
                                </m:e>
                                <m:e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</m:eqArr>
                            </m:e>
                          </m:d>
                        </m:oMath>
                      </m:oMathPara>
                    </a14:m>
                    <a:endParaRPr lang="en-US" sz="1800" dirty="0">
                      <a:solidFill>
                        <a:schemeClr val="tx1"/>
                      </a:solidFill>
                      <a:latin typeface="Lucida Sans Unicode"/>
                      <a:ea typeface="+mn-ea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63" name="Rectangle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03514" y="2541814"/>
                    <a:ext cx="1066800" cy="57150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3514" y="3091543"/>
                    <a:ext cx="1066800" cy="5715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2pPr>
                    <a:lvl3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3pPr>
                    <a:lvl4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4pPr>
                    <a:lvl5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5pPr>
                    <a:lvl6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6pPr>
                    <a:lvl7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7pPr>
                    <a:lvl8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8pPr>
                    <a:lvl9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𝑚</m:t>
                              </m:r>
                            </m:sup>
                          </m:sSup>
                        </m:oMath>
                      </m:oMathPara>
                    </a14:m>
                    <a:endParaRPr lang="en-US" sz="1800" dirty="0">
                      <a:solidFill>
                        <a:schemeClr val="tx1"/>
                      </a:solidFill>
                      <a:latin typeface="Lucida Sans Unicode"/>
                      <a:ea typeface="+mn-ea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64" name="Rectangle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03514" y="3091543"/>
                    <a:ext cx="1066800" cy="571500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/>
              <p:cNvCxnSpPr/>
              <p:nvPr/>
            </p:nvCxnSpPr>
            <p:spPr bwMode="auto">
              <a:xfrm>
                <a:off x="903514" y="31623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" name="Group 1"/>
          <p:cNvGrpSpPr/>
          <p:nvPr/>
        </p:nvGrpSpPr>
        <p:grpSpPr>
          <a:xfrm>
            <a:off x="3238500" y="3603171"/>
            <a:ext cx="1485900" cy="1121229"/>
            <a:chOff x="3086100" y="5203371"/>
            <a:chExt cx="1485900" cy="1121229"/>
          </a:xfrm>
        </p:grpSpPr>
        <p:grpSp>
          <p:nvGrpSpPr>
            <p:cNvPr id="44" name="Group 43"/>
            <p:cNvGrpSpPr/>
            <p:nvPr/>
          </p:nvGrpSpPr>
          <p:grpSpPr>
            <a:xfrm>
              <a:off x="3505200" y="5203371"/>
              <a:ext cx="1066800" cy="1121229"/>
              <a:chOff x="903514" y="2541814"/>
              <a:chExt cx="1066800" cy="11212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3514" y="2541814"/>
                    <a:ext cx="1066800" cy="5715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2pPr>
                    <a:lvl3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3pPr>
                    <a:lvl4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4pPr>
                    <a:lvl5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5pPr>
                    <a:lvl6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6pPr>
                    <a:lvl7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7pPr>
                    <a:lvl8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8pPr>
                    <a:lvl9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mr-IN" sz="1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𝑚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⋅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𝑚</m:t>
                              </m:r>
                            </m:sup>
                          </m:sSup>
                        </m:oMath>
                      </m:oMathPara>
                    </a14:m>
                    <a:endParaRPr lang="en-US" sz="1800" dirty="0">
                      <a:solidFill>
                        <a:schemeClr val="tx1"/>
                      </a:solidFill>
                      <a:latin typeface="Lucida Sans Unicode"/>
                      <a:ea typeface="+mn-ea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45" name="Rectangle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03514" y="2541814"/>
                    <a:ext cx="1066800" cy="571500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3514" y="3091543"/>
                    <a:ext cx="1066800" cy="5715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>
                    <a:lvl1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  <a:lvl2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2pPr>
                    <a:lvl3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3pPr>
                    <a:lvl4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4pPr>
                    <a:lvl5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5pPr>
                    <a:lvl6pPr marL="4572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6pPr>
                    <a:lvl7pPr marL="9144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7pPr>
                    <a:lvl8pPr marL="13716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8pPr>
                    <a:lvl9pPr marL="1828800" algn="ctr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𝑚</m:t>
                              </m:r>
                            </m:sup>
                          </m:sSup>
                        </m:oMath>
                      </m:oMathPara>
                    </a14:m>
                    <a:endParaRPr lang="en-US" sz="1800" dirty="0">
                      <a:solidFill>
                        <a:schemeClr val="tx1"/>
                      </a:solidFill>
                      <a:latin typeface="Lucida Sans Unicode"/>
                      <a:ea typeface="+mn-ea"/>
                      <a:cs typeface="Lucida Sans Unicode"/>
                    </a:endParaRPr>
                  </a:p>
                </p:txBody>
              </p:sp>
            </mc:Choice>
            <mc:Fallback xmlns="">
              <p:sp>
                <p:nvSpPr>
                  <p:cNvPr id="64" name="Rectangle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03514" y="3091543"/>
                    <a:ext cx="1066800" cy="571500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Connector 46"/>
              <p:cNvCxnSpPr/>
              <p:nvPr/>
            </p:nvCxnSpPr>
            <p:spPr bwMode="auto">
              <a:xfrm>
                <a:off x="903514" y="31623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086100" y="5550065"/>
                  <a:ext cx="457200" cy="4985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5550065"/>
                  <a:ext cx="457200" cy="49859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2"/>
              <p:cNvSpPr txBox="1">
                <a:spLocks noChangeArrowheads="1"/>
              </p:cNvSpPr>
              <p:nvPr/>
            </p:nvSpPr>
            <p:spPr bwMode="auto">
              <a:xfrm>
                <a:off x="4953000" y="3886200"/>
                <a:ext cx="10668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  <a:cs typeface="Lucida Sans Unicode"/>
                        </a:rPr>
                        <m:t>= 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  <a:cs typeface="Lucida Sans Unicode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mr-IN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𝑚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Lucida Sans Unicode"/>
                            </a:rPr>
                            <m:t>⋅</m:t>
                          </m:r>
                          <m:d>
                            <m:dPr>
                              <m:ctrlPr>
                                <a:rPr lang="mr-IN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mr-IN" sz="1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cs typeface="Lucida Sans Unicode"/>
                                    </a:rPr>
                                    <m:t>𝑞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  <a:cs typeface="Lucida Sans Unicode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endParaRPr>
              </a:p>
            </p:txBody>
          </p:sp>
        </mc:Choice>
        <mc:Fallback xmlns="">
          <p:sp>
            <p:nvSpPr>
              <p:cNvPr id="5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3886200"/>
                <a:ext cx="1066800" cy="571500"/>
              </a:xfrm>
              <a:prstGeom prst="rect">
                <a:avLst/>
              </a:prstGeom>
              <a:blipFill rotWithShape="0">
                <a:blip r:embed="rId16"/>
                <a:stretch>
                  <a:fillRect l="-10857" r="-4571" b="-3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2"/>
              <p:cNvSpPr txBox="1">
                <a:spLocks noChangeArrowheads="1"/>
              </p:cNvSpPr>
              <p:nvPr/>
            </p:nvSpPr>
            <p:spPr bwMode="auto">
              <a:xfrm>
                <a:off x="6019800" y="3886200"/>
                <a:ext cx="19050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  <a:cs typeface="Lucida Sans Unicode"/>
                        </a:rPr>
                        <m:t>= 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+mn-ea"/>
                              <a:cs typeface="Lucida Sans Unicode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mr-IN" sz="1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𝑚</m:t>
                              </m:r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Lucida Sans Unicode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Lucida Sans Unicode"/>
                            </a:rPr>
                            <m:t>⋅</m:t>
                          </m:r>
                          <m:d>
                            <m:dPr>
                              <m:ctrlPr>
                                <a:rPr lang="mr-IN" sz="1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1−</m:t>
                              </m:r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+mn-ea"/>
                                  <a:cs typeface="Lucida Sans Unicode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+mn-ea"/>
                              <a:cs typeface="Lucida Sans Unicode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endParaRPr>
              </a:p>
            </p:txBody>
          </p:sp>
        </mc:Choice>
        <mc:Fallback xmlns="">
          <p:sp>
            <p:nvSpPr>
              <p:cNvPr id="5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3886200"/>
                <a:ext cx="1905000" cy="5715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228599" y="1143000"/>
            <a:ext cx="65116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High-rate regime:</a:t>
            </a:r>
            <a:endParaRPr lang="en-US" sz="3000" dirty="0">
              <a:solidFill>
                <a:srgbClr val="00B05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454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36" y="146804"/>
            <a:ext cx="9107364" cy="812800"/>
          </a:xfrm>
        </p:spPr>
        <p:txBody>
          <a:bodyPr/>
          <a:lstStyle/>
          <a:p>
            <a:pPr eaLnBrk="1" hangingPunct="1"/>
            <a:r>
              <a:rPr lang="en-US" sz="4100" kern="1200" dirty="0" smtClean="0">
                <a:solidFill>
                  <a:srgbClr val="3366FF"/>
                </a:solidFill>
                <a:latin typeface="Lucida Sans Unicode"/>
                <a:cs typeface="Lucida Sans Unicode"/>
              </a:rPr>
              <a:t>Conclusion</a:t>
            </a:r>
            <a:endParaRPr lang="en-US" sz="4100" kern="1200" dirty="0">
              <a:solidFill>
                <a:srgbClr val="3366FF"/>
              </a:solidFill>
              <a:latin typeface="Lucida Sans Unicode"/>
              <a:ea typeface="+mn-ea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8600" y="1397386"/>
                <a:ext cx="67818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For any </a:t>
                </a:r>
                <a:r>
                  <a:rPr lang="en-US" dirty="0" smtClean="0">
                    <a:solidFill>
                      <a:srgbClr val="FF0000"/>
                    </a:solidFill>
                    <a:latin typeface="Lucida Sans Unicode"/>
                    <a:cs typeface="Lucida Sans Unicode"/>
                  </a:rPr>
                  <a:t>constant</a:t>
                </a:r>
                <a:r>
                  <a:rPr lang="en-US" dirty="0" smtClean="0">
                    <a:latin typeface="Lucida Sans Unicode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𝜖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&gt;0,  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𝛿</m:t>
                    </m: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∈(0,1)</m:t>
                    </m:r>
                  </m:oMath>
                </a14:m>
                <a:r>
                  <a:rPr lang="en-US" dirty="0" smtClean="0">
                    <a:latin typeface="Lucida Sans Unicode"/>
                    <a:cs typeface="Lucida Sans Unicode"/>
                  </a:rPr>
                  <a:t>: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97386"/>
                <a:ext cx="6781800" cy="498598"/>
              </a:xfrm>
              <a:prstGeom prst="rect">
                <a:avLst/>
              </a:prstGeom>
              <a:blipFill rotWithShape="0">
                <a:blip r:embed="rId3"/>
                <a:stretch>
                  <a:fillRect l="-1439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8600" y="1965588"/>
                <a:ext cx="3505200" cy="504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queries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65588"/>
                <a:ext cx="3505200" cy="504241"/>
              </a:xfrm>
              <a:prstGeom prst="rect">
                <a:avLst/>
              </a:prstGeom>
              <a:blipFill rotWithShape="0">
                <a:blip r:embed="rId4"/>
                <a:stretch>
                  <a:fillRect l="-2435" t="-3614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8600" y="2476494"/>
                <a:ext cx="23622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</a:t>
                </a:r>
                <a:r>
                  <a:rPr lang="en-US" dirty="0">
                    <a:latin typeface="Lucida Sans Unicode"/>
                    <a:cs typeface="Lucida Sans Unicode"/>
                  </a:rPr>
                  <a:t>d</a:t>
                </a:r>
                <a:r>
                  <a:rPr lang="en-US" dirty="0" smtClean="0">
                    <a:latin typeface="Lucida Sans Unicode"/>
                    <a:cs typeface="Lucida Sans Unicode"/>
                  </a:rPr>
                  <a:t>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76494"/>
                <a:ext cx="2362200" cy="498598"/>
              </a:xfrm>
              <a:prstGeom prst="rect">
                <a:avLst/>
              </a:prstGeom>
              <a:blipFill rotWithShape="0">
                <a:blip r:embed="rId5"/>
                <a:stretch>
                  <a:fillRect l="-3618" t="-365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52400" y="762000"/>
            <a:ext cx="2819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smtClean="0">
                <a:solidFill>
                  <a:srgbClr val="00B050"/>
                </a:solidFill>
                <a:latin typeface="Lucida Sans Unicode"/>
                <a:cs typeface="Lucida Sans Unicode"/>
              </a:rPr>
              <a:t>Reed-Muller:</a:t>
            </a:r>
            <a:endParaRPr lang="en-US" sz="3000" dirty="0">
              <a:solidFill>
                <a:srgbClr val="00B050"/>
              </a:solidFill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28600" y="2962784"/>
                <a:ext cx="4648200" cy="611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dirty="0" smtClean="0">
                    <a:latin typeface="Lucida Sans Unicode"/>
                    <a:cs typeface="Lucida Sans Unicode"/>
                  </a:rPr>
                  <a:t>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  <a:cs typeface="Lucida Sans Unicode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𝜖</m:t>
                        </m:r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1</m:t>
                        </m: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is-IS" b="0" i="1" smtClean="0">
                            <a:latin typeface="Cambria Math" charset="0"/>
                            <a:cs typeface="Lucida Sans Unicode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𝜖</m:t>
                        </m:r>
                        <m:r>
                          <a:rPr lang="en-US" b="0" i="1" smtClean="0">
                            <a:latin typeface="Cambria Math" charset="0"/>
                            <a:cs typeface="Lucida Sans Unicode"/>
                          </a:rPr>
                          <m:t>→0</m:t>
                        </m:r>
                      </m:e>
                    </m:groupChr>
                    <m:r>
                      <a:rPr lang="en-US" b="0" i="1" smtClean="0">
                        <a:latin typeface="Cambria Math" charset="0"/>
                        <a:cs typeface="Lucida Sans Unicode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62784"/>
                <a:ext cx="4648200" cy="611001"/>
              </a:xfrm>
              <a:prstGeom prst="rect">
                <a:avLst/>
              </a:prstGeom>
              <a:blipFill rotWithShape="0">
                <a:blip r:embed="rId6"/>
                <a:stretch>
                  <a:fillRect l="-1837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3878585"/>
                <a:ext cx="8763000" cy="87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Question: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LTCs </a:t>
                </a:r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𝑜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queries &amp; constant rate?</a:t>
                </a:r>
                <a:endParaRPr lang="en-US" sz="2400" dirty="0">
                  <a:solidFill>
                    <a:schemeClr val="tx1"/>
                  </a:solidFill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3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878585"/>
                <a:ext cx="8763000" cy="876300"/>
              </a:xfrm>
              <a:prstGeom prst="rect">
                <a:avLst/>
              </a:prstGeom>
              <a:blipFill rotWithShape="0">
                <a:blip r:embed="rId7"/>
                <a:stretch>
                  <a:fillRect l="-1670" b="-34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2"/>
              <p:cNvSpPr txBox="1">
                <a:spLocks noChangeArrowheads="1"/>
              </p:cNvSpPr>
              <p:nvPr/>
            </p:nvSpPr>
            <p:spPr bwMode="auto">
              <a:xfrm>
                <a:off x="228600" y="4831085"/>
                <a:ext cx="8610600" cy="87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3000" dirty="0" smtClean="0">
                    <a:solidFill>
                      <a:srgbClr val="00B050"/>
                    </a:solidFill>
                    <a:latin typeface="Lucida Sans Unicode"/>
                    <a:cs typeface="Lucida Sans Unicode"/>
                  </a:rPr>
                  <a:t>Easier(?) question: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LTCs </a:t>
                </a:r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𝑛</m:t>
                        </m:r>
                      </m:e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cs typeface="Lucida Sans Unicode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 queries &amp; rate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charset="0"/>
                        <a:cs typeface="Lucida Sans Unicode"/>
                      </a:rPr>
                      <m:t>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ucida Sans Unicode"/>
                    <a:cs typeface="Lucida Sans Unicode"/>
                  </a:rPr>
                  <a:t>?</a:t>
                </a:r>
              </a:p>
            </p:txBody>
          </p:sp>
        </mc:Choice>
        <mc:Fallback xmlns="">
          <p:sp>
            <p:nvSpPr>
              <p:cNvPr id="3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831085"/>
                <a:ext cx="8610600" cy="876300"/>
              </a:xfrm>
              <a:prstGeom prst="rect">
                <a:avLst/>
              </a:prstGeom>
              <a:blipFill rotWithShape="0">
                <a:blip r:embed="rId8"/>
                <a:stretch>
                  <a:fillRect l="-1700" b="-34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5676900"/>
            <a:ext cx="86106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Open:</a:t>
            </a:r>
            <a:r>
              <a:rPr lang="he-IL" sz="3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Are </a:t>
            </a:r>
            <a:r>
              <a:rPr lang="en-US" sz="2400" dirty="0">
                <a:solidFill>
                  <a:srgbClr val="3366FF"/>
                </a:solidFill>
                <a:latin typeface="Lucida Sans Unicode"/>
                <a:ea typeface="+mn-ea"/>
                <a:cs typeface="Lucida Sans Unicode"/>
              </a:rPr>
              <a:t>multiplicity codes </a:t>
            </a:r>
            <a:r>
              <a:rPr lang="en-US" sz="24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locally testable?</a:t>
            </a:r>
            <a:endParaRPr lang="en-US" sz="2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2173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30159</TotalTime>
  <Words>1722</Words>
  <Application>Microsoft Macintosh PowerPoint</Application>
  <PresentationFormat>On-screen Show (4:3)</PresentationFormat>
  <Paragraphs>507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Cambria Math</vt:lpstr>
      <vt:lpstr>Lucida Sans Unicode</vt:lpstr>
      <vt:lpstr>Wingdings</vt:lpstr>
      <vt:lpstr>Arial</vt:lpstr>
      <vt:lpstr>Default Design</vt:lpstr>
      <vt:lpstr>Talk 3: High-rate Locally Testable Codes</vt:lpstr>
      <vt:lpstr>Outline</vt:lpstr>
      <vt:lpstr>Locally Testable Codes (LTCs)</vt:lpstr>
      <vt:lpstr>Main Parameters</vt:lpstr>
      <vt:lpstr>PowerPoint Presentation</vt:lpstr>
      <vt:lpstr>Reed-Muller (RM) Codes</vt:lpstr>
      <vt:lpstr>Reed-Muller (RM) Codes</vt:lpstr>
      <vt:lpstr>Reed-Muller (RM) Codes</vt:lpstr>
      <vt:lpstr>Conclusion</vt:lpstr>
      <vt:lpstr>Talk Plan</vt:lpstr>
      <vt:lpstr>Talk Plan</vt:lpstr>
      <vt:lpstr>Lifted Reed-Solomon Codes</vt:lpstr>
      <vt:lpstr>Lifted Reed-Solomon Codes</vt:lpstr>
      <vt:lpstr>Lifted Reed-Solomon Codes</vt:lpstr>
      <vt:lpstr>Example – Non-prime q</vt:lpstr>
      <vt:lpstr>Example – Non-prime q</vt:lpstr>
      <vt:lpstr>Example – Non-prime q</vt:lpstr>
      <vt:lpstr>Example – Non-prime q</vt:lpstr>
      <vt:lpstr>Summary of Parameters</vt:lpstr>
      <vt:lpstr>Conclusion</vt:lpstr>
      <vt:lpstr>Lifted Codes, More Generally</vt:lpstr>
      <vt:lpstr>Talk Plan</vt:lpstr>
      <vt:lpstr>Tensored Reed-Solomon Codes</vt:lpstr>
      <vt:lpstr>Tensored Reed-Solomon Codes</vt:lpstr>
      <vt:lpstr>Tensored Reed-Solomon Codes</vt:lpstr>
      <vt:lpstr>Summary of Parameters</vt:lpstr>
      <vt:lpstr>Conclusion</vt:lpstr>
      <vt:lpstr>Tensor Codes, More Generally</vt:lpstr>
      <vt:lpstr>Talk Plan</vt:lpstr>
      <vt:lpstr>Iterative Construction</vt:lpstr>
      <vt:lpstr>Component 1 – Tensor Product</vt:lpstr>
      <vt:lpstr>Robust Testability</vt:lpstr>
      <vt:lpstr>Summary of Parameters</vt:lpstr>
      <vt:lpstr>PowerPoint Presentation</vt:lpstr>
      <vt:lpstr>PowerPoint Presentation</vt:lpstr>
      <vt:lpstr>PowerPoint Presentation</vt:lpstr>
      <vt:lpstr>Summary</vt:lpstr>
      <vt:lpstr>References</vt:lpstr>
    </vt:vector>
  </TitlesOfParts>
  <Company>Technion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Noga - Log-rank  Conjecture</dc:title>
  <dc:creator>Noga</dc:creator>
  <cp:lastModifiedBy>נגה רון צבי</cp:lastModifiedBy>
  <cp:revision>12751</cp:revision>
  <cp:lastPrinted>2015-12-03T02:52:58Z</cp:lastPrinted>
  <dcterms:created xsi:type="dcterms:W3CDTF">2003-04-21T16:06:48Z</dcterms:created>
  <dcterms:modified xsi:type="dcterms:W3CDTF">2021-08-26T08:43:46Z</dcterms:modified>
</cp:coreProperties>
</file>